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60" r:id="rId5"/>
    <p:sldId id="267" r:id="rId6"/>
    <p:sldId id="261" r:id="rId7"/>
    <p:sldId id="274" r:id="rId8"/>
    <p:sldId id="268" r:id="rId9"/>
    <p:sldId id="269" r:id="rId10"/>
    <p:sldId id="271" r:id="rId11"/>
    <p:sldId id="272" r:id="rId12"/>
    <p:sldId id="273" r:id="rId13"/>
    <p:sldId id="263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F7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07F2D-C3C2-4EB3-9871-D38607130CF3}" type="datetimeFigureOut">
              <a:rPr lang="en-US" smtClean="0"/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F53F6-84A5-431D-B985-E728D95F1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78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ACD7CF-0D87-4B43-A1DD-B22A63F436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557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16E99-F922-406E-A399-EA2DA378A09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3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16E99-F922-406E-A399-EA2DA378A09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45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16E99-F922-406E-A399-EA2DA378A09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0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ChangeArrowheads="1"/>
          </p:cNvSpPr>
          <p:nvPr userDrawn="1"/>
        </p:nvSpPr>
        <p:spPr bwMode="auto">
          <a:xfrm>
            <a:off x="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ABAE4-6A41-4FA3-A1B5-9EA1DB5D33CE}" type="datetime1">
              <a:rPr lang="en-US"/>
              <a:pPr>
                <a:defRPr/>
              </a:pPr>
              <a:t>6/23/2014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9120-AFDA-4F6B-AEC0-4A829B92C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74872"/>
      </p:ext>
    </p:extLst>
  </p:cSld>
  <p:clrMapOvr>
    <a:masterClrMapping/>
  </p:clrMapOvr>
  <p:transition spd="med"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arry.Pollack@TherapServices.net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697" y="325100"/>
            <a:ext cx="3128451" cy="94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therap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89782" y="163025"/>
            <a:ext cx="3513946" cy="142886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68120" y="1689087"/>
            <a:ext cx="8629338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3200" b="1" i="1" u="sng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HIPAA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en-US" sz="3200" b="1" i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you may not know...Compliance Audits that could end your business!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 Planning and the Importance of Risk Analysis, Polices and Procedures and Electronic </a:t>
            </a:r>
            <a:r>
              <a:rPr lang="en-US" sz="3200" b="1" i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Records</a:t>
            </a:r>
            <a:r>
              <a:rPr lang="en-US" sz="3200" b="1" i="1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7146" y="5236286"/>
            <a:ext cx="5501390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400" b="1" i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Presenters: </a:t>
            </a:r>
          </a:p>
          <a:p>
            <a:pPr>
              <a:spcAft>
                <a:spcPts val="1000"/>
              </a:spcAft>
            </a:pPr>
            <a:r>
              <a:rPr lang="en-US" sz="2400" b="1" i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James McAllister, Abrams Security</a:t>
            </a:r>
          </a:p>
          <a:p>
            <a:pPr>
              <a:spcAft>
                <a:spcPts val="1000"/>
              </a:spcAft>
            </a:pPr>
            <a:r>
              <a:rPr lang="en-US" sz="2400" b="1" i="1" dirty="0" smtClean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Barry Pollack, Therap Services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2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hape 67"/>
          <p:cNvSpPr txBox="1">
            <a:spLocks/>
          </p:cNvSpPr>
          <p:nvPr/>
        </p:nvSpPr>
        <p:spPr>
          <a:xfrm>
            <a:off x="5486401" y="152401"/>
            <a:ext cx="50291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 defTabSz="914400">
              <a:buClr>
                <a:schemeClr val="dk1"/>
              </a:buClr>
              <a:buSzPct val="25000"/>
              <a:defRPr/>
            </a:pPr>
            <a:r>
              <a:rPr lang="en" sz="3200" dirty="0">
                <a:latin typeface="Georgia" panose="02040502050405020303" pitchFamily="18" charset="0"/>
                <a:sym typeface="Georgia"/>
              </a:rPr>
              <a:t>Disaster Recovery</a:t>
            </a:r>
          </a:p>
          <a:p>
            <a:pPr algn="r" defTabSz="914400">
              <a:buClr>
                <a:schemeClr val="dk1"/>
              </a:buClr>
              <a:buSzPct val="25000"/>
              <a:defRPr/>
            </a:pPr>
            <a:r>
              <a:rPr lang="en" sz="3200" kern="0" dirty="0">
                <a:latin typeface="Georgia" panose="02040502050405020303" pitchFamily="18" charset="0"/>
                <a:ea typeface="Georgia"/>
                <a:cs typeface="Georgia"/>
                <a:sym typeface="Georgia"/>
              </a:rPr>
              <a:t>Business Continuity</a:t>
            </a:r>
            <a:endParaRPr lang="en" sz="3200" kern="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8" descr="C:\DOCUME~1\Faisal\LOCALS~1\Temp\SNAGHTML1036d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2743200" cy="107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13"/>
          <p:cNvGrpSpPr/>
          <p:nvPr/>
        </p:nvGrpSpPr>
        <p:grpSpPr>
          <a:xfrm>
            <a:off x="6010276" y="6172200"/>
            <a:ext cx="4276725" cy="400050"/>
            <a:chOff x="3810000" y="6172200"/>
            <a:chExt cx="4276725" cy="40005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67600" y="6172200"/>
              <a:ext cx="61912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62600" y="6172200"/>
              <a:ext cx="3714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10000" y="6248400"/>
              <a:ext cx="1533525" cy="142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1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134100" y="6172200"/>
              <a:ext cx="3429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" name="Picture 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686550" y="6172200"/>
              <a:ext cx="6286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3" name="Picture 22" descr="Disaster_mgt-01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4000" y="76200"/>
            <a:ext cx="8839200" cy="627028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524000" y="662716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© Copyright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Therap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Services, LLC. 2003 - 2014, All Rights Reserved. U.S. Patents #8281370, #8528056, #8613054, #8615790, #8739253 </a:t>
            </a:r>
          </a:p>
        </p:txBody>
      </p:sp>
    </p:spTree>
    <p:extLst>
      <p:ext uri="{BB962C8B-B14F-4D97-AF65-F5344CB8AC3E}">
        <p14:creationId xmlns:p14="http://schemas.microsoft.com/office/powerpoint/2010/main" val="2573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hape 67"/>
          <p:cNvSpPr txBox="1">
            <a:spLocks/>
          </p:cNvSpPr>
          <p:nvPr/>
        </p:nvSpPr>
        <p:spPr>
          <a:xfrm>
            <a:off x="5486401" y="76201"/>
            <a:ext cx="50291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 defTabSz="914400">
              <a:buClr>
                <a:schemeClr val="dk1"/>
              </a:buClr>
              <a:buSzPct val="25000"/>
              <a:defRPr/>
            </a:pPr>
            <a:r>
              <a:rPr lang="en" sz="3200" dirty="0">
                <a:latin typeface="Georgia" panose="02040502050405020303" pitchFamily="18" charset="0"/>
                <a:sym typeface="Georgia"/>
              </a:rPr>
              <a:t> Infrastructure</a:t>
            </a:r>
            <a:endParaRPr lang="en" sz="3200" b="1" i="1" kern="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" name="Picture 8" descr="C:\DOCUME~1\Faisal\LOCALS~1\Temp\SNAGHTML1036d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2743200" cy="107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6010276" y="6096000"/>
            <a:ext cx="4276725" cy="400050"/>
            <a:chOff x="3810000" y="6172200"/>
            <a:chExt cx="4276725" cy="40005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67600" y="6172200"/>
              <a:ext cx="619125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62600" y="6172200"/>
              <a:ext cx="371475" cy="31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10000" y="6248400"/>
              <a:ext cx="1533525" cy="142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134100" y="6172200"/>
              <a:ext cx="3429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686550" y="6172200"/>
              <a:ext cx="62865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5" name="Picture 14" descr="Therap_Infrastructure-01.png"/>
          <p:cNvPicPr>
            <a:picLocks noChangeAspect="1"/>
          </p:cNvPicPr>
          <p:nvPr/>
        </p:nvPicPr>
        <p:blipFill>
          <a:blip r:embed="rId9"/>
          <a:srcRect l="1036" r="818"/>
          <a:stretch>
            <a:fillRect/>
          </a:stretch>
        </p:blipFill>
        <p:spPr>
          <a:xfrm>
            <a:off x="1524000" y="304801"/>
            <a:ext cx="9144000" cy="590040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524000" y="662716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© Copyright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Therap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Services, LLC. 2003 - 2014, All Rights Reserved. U.S. Patents #8281370, #8528056, #8613054, #8615790, #8739253 </a:t>
            </a:r>
          </a:p>
        </p:txBody>
      </p:sp>
    </p:spTree>
    <p:extLst>
      <p:ext uri="{BB962C8B-B14F-4D97-AF65-F5344CB8AC3E}">
        <p14:creationId xmlns:p14="http://schemas.microsoft.com/office/powerpoint/2010/main" val="23793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16264" y="228601"/>
            <a:ext cx="5223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latin typeface="Georgia" panose="02040502050405020303" pitchFamily="18" charset="0"/>
              </a:rPr>
              <a:t>Infrastructure Security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1905000"/>
            <a:ext cx="4191000" cy="23622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3064" tIns="15240" rIns="85344" bIns="15240" numCol="1" spcCol="1270" anchor="t" anchorCtr="0">
            <a:noAutofit/>
          </a:bodyPr>
          <a:lstStyle/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Site Access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– Card/Physical keys, video monitoring 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Environmental Redundancy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– Dual power, UPS, generator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Infrastructure Redundancy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– Highly Available Storage, RAID, multiple application servers, multiple links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System and Data Backups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– Local + encrypted offsite</a:t>
            </a:r>
          </a:p>
          <a:p>
            <a:pPr marL="114300" lvl="1" indent="-114300" defTabSz="533400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Inter-site Redundancy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– Two sites, either can run full application suite</a:t>
            </a:r>
          </a:p>
        </p:txBody>
      </p:sp>
      <p:grpSp>
        <p:nvGrpSpPr>
          <p:cNvPr id="2" name="Group 10"/>
          <p:cNvGrpSpPr/>
          <p:nvPr/>
        </p:nvGrpSpPr>
        <p:grpSpPr>
          <a:xfrm>
            <a:off x="1600200" y="1371600"/>
            <a:ext cx="4191000" cy="417812"/>
            <a:chOff x="0" y="1099585"/>
            <a:chExt cx="4191000" cy="417812"/>
          </a:xfrm>
        </p:grpSpPr>
        <p:sp>
          <p:nvSpPr>
            <p:cNvPr id="12" name="Rounded Rectangle 11"/>
            <p:cNvSpPr/>
            <p:nvPr/>
          </p:nvSpPr>
          <p:spPr>
            <a:xfrm>
              <a:off x="0" y="1099585"/>
              <a:ext cx="4191000" cy="41781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20396" y="1119981"/>
              <a:ext cx="4150208" cy="3770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Physical Controls</a:t>
              </a:r>
            </a:p>
          </p:txBody>
        </p:sp>
      </p:grpSp>
      <p:grpSp>
        <p:nvGrpSpPr>
          <p:cNvPr id="3" name="Group 13"/>
          <p:cNvGrpSpPr/>
          <p:nvPr/>
        </p:nvGrpSpPr>
        <p:grpSpPr>
          <a:xfrm>
            <a:off x="1600200" y="4343401"/>
            <a:ext cx="4191000" cy="406447"/>
            <a:chOff x="0" y="1563309"/>
            <a:chExt cx="4191000" cy="406447"/>
          </a:xfrm>
        </p:grpSpPr>
        <p:sp>
          <p:nvSpPr>
            <p:cNvPr id="15" name="Rounded Rectangle 14"/>
            <p:cNvSpPr/>
            <p:nvPr/>
          </p:nvSpPr>
          <p:spPr>
            <a:xfrm>
              <a:off x="0" y="1563309"/>
              <a:ext cx="4191000" cy="406447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19841" y="1583150"/>
              <a:ext cx="4151318" cy="3667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Logical Controls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248400" y="1828801"/>
            <a:ext cx="441960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 indent="-111125">
              <a:buFont typeface="Arial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Operations User IDs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– Created through approval process</a:t>
            </a:r>
          </a:p>
          <a:p>
            <a:pPr marL="111125" indent="-111125">
              <a:buFont typeface="Arial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Role-based Access Control –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Access based on scope of staff member’s role</a:t>
            </a:r>
          </a:p>
          <a:p>
            <a:pPr marL="111125" indent="-111125">
              <a:buFont typeface="Arial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Change Management –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Defined procedures for planning and executing changes to production environment</a:t>
            </a:r>
          </a:p>
          <a:p>
            <a:pPr marL="111125" indent="-111125">
              <a:buFont typeface="Arial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Disaster Recovery/Business Continuity –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Ongoing process to identify and mitigate failure scenarios</a:t>
            </a:r>
          </a:p>
          <a:p>
            <a:pPr marL="111125" indent="-111125">
              <a:buFont typeface="Arial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Performance and Security Monitoring –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Partner process to Logical/24x7 Operations</a:t>
            </a:r>
          </a:p>
          <a:p>
            <a:pPr marL="111125" indent="-111125">
              <a:buFont typeface="Arial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Application User IDs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– Controlled by agency administrators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0800" y="45720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Key Resource: 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SANS Critical Security Controls 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(aka, SANS Top 20)</a:t>
            </a:r>
          </a:p>
        </p:txBody>
      </p:sp>
      <p:grpSp>
        <p:nvGrpSpPr>
          <p:cNvPr id="4" name="Group 11"/>
          <p:cNvGrpSpPr/>
          <p:nvPr/>
        </p:nvGrpSpPr>
        <p:grpSpPr>
          <a:xfrm>
            <a:off x="6172200" y="1371600"/>
            <a:ext cx="4191000" cy="438244"/>
            <a:chOff x="0" y="0"/>
            <a:chExt cx="4191000" cy="438244"/>
          </a:xfrm>
          <a:solidFill>
            <a:srgbClr val="C00000"/>
          </a:solidFill>
        </p:grpSpPr>
        <p:sp>
          <p:nvSpPr>
            <p:cNvPr id="20" name="Rounded Rectangle 19"/>
            <p:cNvSpPr/>
            <p:nvPr/>
          </p:nvSpPr>
          <p:spPr>
            <a:xfrm>
              <a:off x="0" y="0"/>
              <a:ext cx="4191000" cy="43824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/>
            <p:cNvSpPr/>
            <p:nvPr/>
          </p:nvSpPr>
          <p:spPr>
            <a:xfrm>
              <a:off x="21393" y="21393"/>
              <a:ext cx="4148214" cy="395458"/>
            </a:xfrm>
            <a:prstGeom prst="rect">
              <a:avLst/>
            </a:prstGeom>
            <a:grpFill/>
            <a:effectLst>
              <a:softEdge rad="6350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Procedural Controls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600200" y="4800601"/>
            <a:ext cx="4572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Firewalls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– Controlled access to and within </a:t>
            </a:r>
            <a:r>
              <a:rPr lang="en-US" sz="1300" dirty="0" err="1">
                <a:latin typeface="Arial" pitchFamily="34" charset="0"/>
                <a:cs typeface="Arial" pitchFamily="34" charset="0"/>
              </a:rPr>
              <a:t>Therap</a:t>
            </a:r>
            <a:endParaRPr lang="en-US" sz="1300" dirty="0">
              <a:latin typeface="Arial" pitchFamily="34" charset="0"/>
              <a:cs typeface="Arial" pitchFamily="34" charset="0"/>
            </a:endParaRPr>
          </a:p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Anti-Malware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– Security of uploaded files</a:t>
            </a:r>
          </a:p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Load Balancers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– Transparent user session mobility</a:t>
            </a:r>
          </a:p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Database Replication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– Continuous data replication between sites</a:t>
            </a:r>
          </a:p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24x7x365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 centralized logging and event capture</a:t>
            </a:r>
          </a:p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Vulnerability Assessments </a:t>
            </a:r>
            <a:r>
              <a:rPr lang="en-US" sz="1300" dirty="0">
                <a:latin typeface="Arial" pitchFamily="34" charset="0"/>
                <a:cs typeface="Arial" pitchFamily="34" charset="0"/>
              </a:rPr>
              <a:t>– Third party, self-directed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  <a:p>
            <a:pPr marL="177800" indent="-123825">
              <a:buFont typeface="Arial" pitchFamily="34" charset="0"/>
              <a:buChar char="•"/>
            </a:pPr>
            <a:r>
              <a:rPr lang="en-US" sz="1300" b="1" dirty="0">
                <a:latin typeface="Arial" pitchFamily="34" charset="0"/>
                <a:cs typeface="Arial" pitchFamily="34" charset="0"/>
              </a:rPr>
              <a:t>Vendor and subscription-based notifications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658394" y="3809206"/>
            <a:ext cx="4876800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8" descr="C:\DOCUME~1\Faisal\LOCALS~1\Temp\SNAGHTML1036d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2743200" cy="107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 descr="http://www.sans.org/images/design-site/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86801" y="5390212"/>
            <a:ext cx="1580663" cy="10105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5" name="Rectangle 24"/>
          <p:cNvSpPr/>
          <p:nvPr/>
        </p:nvSpPr>
        <p:spPr>
          <a:xfrm>
            <a:off x="1524000" y="662716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© Copyright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Therap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Services, LLC. 2003 - 2014, All Rights Reserved. U.S. Patents #8281370, #8528056, #8613054, #8615790, #8739253 </a:t>
            </a:r>
          </a:p>
        </p:txBody>
      </p:sp>
    </p:spTree>
    <p:extLst>
      <p:ext uri="{BB962C8B-B14F-4D97-AF65-F5344CB8AC3E}">
        <p14:creationId xmlns:p14="http://schemas.microsoft.com/office/powerpoint/2010/main" val="7089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8B412AC-6133-4AE7-A0FA-A1811BA9AB71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066800"/>
            <a:ext cx="9144000" cy="7620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err="1">
                <a:solidFill>
                  <a:prstClr val="black"/>
                </a:solidFill>
                <a:ea typeface="ＭＳ Ｐゴシック" pitchFamily="34" charset="-128"/>
                <a:cs typeface="ＭＳ Ｐゴシック"/>
              </a:rPr>
              <a:t>Therap’s</a:t>
            </a:r>
            <a:r>
              <a:rPr lang="en-US" sz="3200" dirty="0">
                <a:solidFill>
                  <a:prstClr val="black"/>
                </a:solidFill>
                <a:ea typeface="ＭＳ Ｐゴシック" pitchFamily="34" charset="-128"/>
                <a:cs typeface="ＭＳ Ｐゴシック"/>
              </a:rPr>
              <a:t> solution to significant breaches of 2012</a:t>
            </a:r>
            <a:endParaRPr lang="en-US" sz="6000" dirty="0">
              <a:solidFill>
                <a:prstClr val="black"/>
              </a:solidFill>
              <a:ea typeface="ＭＳ Ｐゴシック" pitchFamily="34" charset="-128"/>
              <a:cs typeface="ＭＳ Ｐゴシック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905000" y="1828800"/>
            <a:ext cx="84391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Backup tapes stored at hospital cannot be found and are presumed lost–       315,000 affected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Therap Manages backups. Equipment, tapes, servers , etc. are in secure environment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Unencrypted emails sent to employee’s unsecured email address -- 228,435 affected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Therap providers customers with </a:t>
            </a:r>
            <a:r>
              <a:rPr lang="en-US" dirty="0" err="1">
                <a:solidFill>
                  <a:srgbClr val="1F497D"/>
                </a:solidFill>
              </a:rPr>
              <a:t>Scomm</a:t>
            </a:r>
            <a:r>
              <a:rPr lang="en-US" dirty="0">
                <a:solidFill>
                  <a:srgbClr val="1F497D"/>
                </a:solidFill>
              </a:rPr>
              <a:t> a secure email </a:t>
            </a:r>
            <a:r>
              <a:rPr lang="en-US" dirty="0" smtClean="0">
                <a:solidFill>
                  <a:srgbClr val="1F497D"/>
                </a:solidFill>
              </a:rPr>
              <a:t>system</a:t>
            </a:r>
            <a:endParaRPr lang="en-US" dirty="0">
              <a:solidFill>
                <a:srgbClr val="1F497D"/>
              </a:solidFill>
            </a:endParaRP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Theft of laptop from employee’s vehicle– 116,506 affected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Therap system does not leave any data on hardware accessing system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Unauthorized access to e-PHI stored in database-105,646 affected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Therap provides a 100% audit trail of people accessing system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Hacking database stored on network server – 70,000 affected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1F497D"/>
                </a:solidFill>
              </a:rPr>
              <a:t>Therap uses state of the industry technology to prevent hacking (Physical, Logical, and Procedural </a:t>
            </a:r>
            <a:r>
              <a:rPr lang="en-US" dirty="0" smtClean="0">
                <a:solidFill>
                  <a:srgbClr val="1F497D"/>
                </a:solidFill>
              </a:rPr>
              <a:t>controls.</a:t>
            </a:r>
            <a:endParaRPr lang="en-US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>
            <a:hlinkClick r:id="rId2" action="ppaction://hlinksldjump"/>
          </p:cNvPr>
          <p:cNvSpPr txBox="1">
            <a:spLocks/>
          </p:cNvSpPr>
          <p:nvPr/>
        </p:nvSpPr>
        <p:spPr>
          <a:xfrm>
            <a:off x="2362200" y="228600"/>
            <a:ext cx="7467600" cy="762000"/>
          </a:xfrm>
          <a:prstGeom prst="rect">
            <a:avLst/>
          </a:prstGeo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prstClr val="black"/>
                </a:solidFill>
                <a:ea typeface="ＭＳ Ｐゴシック" pitchFamily="34" charset="-128"/>
                <a:cs typeface="ＭＳ Ｐゴシック"/>
              </a:rPr>
              <a:t>Breaches: HHS Site </a:t>
            </a:r>
            <a:r>
              <a:rPr lang="en-US" sz="2400" dirty="0">
                <a:solidFill>
                  <a:srgbClr val="0A82FF"/>
                </a:solidFill>
                <a:ea typeface="ＭＳ Ｐゴシック" pitchFamily="34" charset="-128"/>
                <a:cs typeface="ＭＳ Ｐゴシック"/>
              </a:rPr>
              <a:t>http://www.hhs.gov/news/index.html</a:t>
            </a:r>
            <a:endParaRPr lang="en-US" sz="4800" dirty="0">
              <a:solidFill>
                <a:srgbClr val="0A82FF"/>
              </a:solidFill>
              <a:ea typeface="ＭＳ Ｐゴシック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53324154"/>
      </p:ext>
    </p:extLst>
  </p:cSld>
  <p:clrMapOvr>
    <a:masterClrMapping/>
  </p:clrMapOvr>
  <p:transition spd="med" advClick="0" advTm="10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erapLogo.png"/>
          <p:cNvPicPr>
            <a:picLocks noChangeAspect="1"/>
          </p:cNvPicPr>
          <p:nvPr/>
        </p:nvPicPr>
        <p:blipFill>
          <a:blip r:embed="rId2" cstate="print"/>
          <a:srcRect l="25568" t="22727" r="20739" b="34091"/>
          <a:stretch>
            <a:fillRect/>
          </a:stretch>
        </p:blipFill>
        <p:spPr>
          <a:xfrm>
            <a:off x="4173423" y="445086"/>
            <a:ext cx="4694352" cy="2831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0765" y="4500301"/>
            <a:ext cx="60208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Barry Pollack</a:t>
            </a:r>
            <a:br>
              <a:rPr lang="en-US" sz="2800" dirty="0"/>
            </a:br>
            <a:r>
              <a:rPr lang="en-US" sz="2800" dirty="0"/>
              <a:t>Therap Services, Regional Director</a:t>
            </a:r>
            <a:endParaRPr lang="en-US" sz="2800" dirty="0"/>
          </a:p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Barry.Pollack@TherapServices.net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800" dirty="0"/>
              <a:t>386-212-3201</a:t>
            </a:r>
            <a:endParaRPr lang="en-US" sz="2800" dirty="0"/>
          </a:p>
        </p:txBody>
      </p:sp>
      <p:pic>
        <p:nvPicPr>
          <p:cNvPr id="4" name="Picture 2" descr="C:\Users\barry\Pictures\Me\443 - Cop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19" y="4670903"/>
            <a:ext cx="1426586" cy="154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44488" y="358028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smtClean="0"/>
              <a:t>Contact: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173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5160" y="171450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34 years in the I-DD &amp; Behavioral Health Industry</a:t>
            </a:r>
          </a:p>
          <a:p>
            <a:r>
              <a:rPr lang="en-US" dirty="0" smtClean="0"/>
              <a:t>20+ years in Executive Leadershi</a:t>
            </a:r>
            <a:r>
              <a:rPr lang="en-US" dirty="0"/>
              <a:t>p</a:t>
            </a:r>
            <a:endParaRPr lang="en-US" dirty="0" smtClean="0"/>
          </a:p>
          <a:p>
            <a:r>
              <a:rPr lang="en-US" dirty="0" smtClean="0"/>
              <a:t>Providing Solutions for Service Providers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20085" y="552449"/>
            <a:ext cx="7200265" cy="1133475"/>
          </a:xfrm>
        </p:spPr>
        <p:txBody>
          <a:bodyPr>
            <a:normAutofit/>
          </a:bodyPr>
          <a:lstStyle/>
          <a:p>
            <a:r>
              <a:rPr lang="en-US" sz="2800" dirty="0"/>
              <a:t>Barry </a:t>
            </a:r>
            <a:r>
              <a:rPr lang="en-US" sz="2800" dirty="0" smtClean="0"/>
              <a:t>Pollack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/>
              <a:t>Therap Services, Regional Director</a:t>
            </a:r>
          </a:p>
        </p:txBody>
      </p:sp>
      <p:pic>
        <p:nvPicPr>
          <p:cNvPr id="5" name="Picture 2" descr="C:\Users\barry\Pictures\Me\443 -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3990975"/>
            <a:ext cx="1733207" cy="1881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therap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09950" y="4296864"/>
            <a:ext cx="3867150" cy="157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5160" y="2438402"/>
            <a:ext cx="8229600" cy="1993640"/>
          </a:xfrm>
        </p:spPr>
        <p:txBody>
          <a:bodyPr/>
          <a:lstStyle/>
          <a:p>
            <a:r>
              <a:rPr lang="en-US" dirty="0" smtClean="0"/>
              <a:t>28 years in IT Management</a:t>
            </a:r>
          </a:p>
          <a:p>
            <a:r>
              <a:rPr lang="en-US" dirty="0" smtClean="0"/>
              <a:t>Past 7 years focused on compliance</a:t>
            </a:r>
          </a:p>
          <a:p>
            <a:r>
              <a:rPr lang="en-US" dirty="0" smtClean="0"/>
              <a:t>Specializing in HIPAA and PCI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sz="2800" dirty="0"/>
              <a:t>James McAllister, CISA, QSA, PCIP</a:t>
            </a:r>
            <a:br>
              <a:rPr lang="en-US" sz="2800" dirty="0"/>
            </a:br>
            <a:r>
              <a:rPr lang="en-US" sz="2000" dirty="0"/>
              <a:t>Director of Compliance and Consulting Services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3810000"/>
            <a:ext cx="1828800" cy="1828800"/>
          </a:xfrm>
          <a:prstGeom prst="rect">
            <a:avLst/>
          </a:prstGeom>
        </p:spPr>
      </p:pic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423" y="4335192"/>
            <a:ext cx="3033478" cy="91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6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3810000" cy="685800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US" sz="3200" b="1" i="1" dirty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rPr>
              <a:t/>
            </a:r>
            <a:br>
              <a:rPr lang="en-US" sz="3200" b="1" i="1" dirty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rPr>
            </a:br>
            <a:r>
              <a:rPr lang="en-US" sz="3600" b="1" i="1" dirty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rPr>
              <a:t>Introduction</a:t>
            </a:r>
            <a:r>
              <a:rPr lang="en-US" sz="3200" i="1" dirty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rPr>
              <a:t/>
            </a:r>
            <a:br>
              <a:rPr lang="en-US" sz="3200" i="1" dirty="0">
                <a:solidFill>
                  <a:schemeClr val="tx2"/>
                </a:solidFill>
                <a:latin typeface="Georgia" pitchFamily="18" charset="0"/>
                <a:ea typeface="+mn-ea"/>
                <a:cs typeface="+mn-cs"/>
              </a:rPr>
            </a:br>
            <a:endParaRPr lang="en-US" sz="3200" i="1" dirty="0">
              <a:solidFill>
                <a:schemeClr val="tx2"/>
              </a:solidFill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1295400"/>
            <a:ext cx="7467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D15B0B"/>
              </a:buClr>
            </a:pPr>
            <a:endParaRPr lang="en-US" sz="2000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Therap Services </a:t>
            </a:r>
            <a:r>
              <a:rPr lang="en-US" sz="2000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is a Secured, </a:t>
            </a:r>
            <a:r>
              <a:rPr lang="en-US" sz="2000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SaaS, Web-Based</a:t>
            </a:r>
            <a:r>
              <a:rPr lang="en-US" sz="2000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, CCHIT Certified-HIPAA compliant Documentation, Communication, Billing and Reporting solution for O</a:t>
            </a:r>
            <a:r>
              <a:rPr lang="en-US" sz="2000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rganizations Supporting </a:t>
            </a:r>
            <a:r>
              <a:rPr lang="en-US" sz="2000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People with Intellectual </a:t>
            </a:r>
            <a:r>
              <a:rPr lang="en-US" sz="2000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&amp; Developmental Disabilities and others.</a:t>
            </a:r>
            <a:endParaRPr lang="en-US" sz="2000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buClr>
                <a:srgbClr val="D15B0B"/>
              </a:buClr>
              <a:buFont typeface="Wingdings" pitchFamily="2" charset="2"/>
              <a:buChar char="§"/>
            </a:pPr>
            <a:endParaRPr lang="en-US" sz="2000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marL="457200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Therap</a:t>
            </a:r>
            <a:r>
              <a:rPr lang="en-US" sz="2000" b="1" i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is the </a:t>
            </a:r>
            <a:r>
              <a:rPr lang="en-US" sz="20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National Leader</a:t>
            </a:r>
            <a:r>
              <a:rPr lang="en-US" sz="2000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 in the industry:  </a:t>
            </a: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Organizations in 48 </a:t>
            </a:r>
            <a:r>
              <a:rPr lang="en-US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states</a:t>
            </a: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5 Mandated Statewide </a:t>
            </a:r>
            <a:r>
              <a:rPr lang="en-US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Systems</a:t>
            </a: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10 State Contracts</a:t>
            </a:r>
            <a:endParaRPr lang="en-US" b="1" dirty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Counties, MCOs and Multi-State Providers</a:t>
            </a: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1,300+ </a:t>
            </a:r>
            <a:r>
              <a:rPr lang="en-US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Providers</a:t>
            </a: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250,000+ Individual Users </a:t>
            </a:r>
            <a:endParaRPr lang="en-US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500,000+ Individual Records</a:t>
            </a:r>
            <a:endParaRPr lang="en-US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 algn="just">
              <a:buClr>
                <a:srgbClr val="D15B0B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Endorsed/Supported by </a:t>
            </a:r>
            <a:r>
              <a:rPr lang="en-US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CARF, ANCOR, CDS and State Provider Associations across the US</a:t>
            </a:r>
          </a:p>
        </p:txBody>
      </p:sp>
      <p:pic>
        <p:nvPicPr>
          <p:cNvPr id="8" name="Picture 7" descr="C:\DOCUME~1\Faisal\LOCALS~1\Temp\SNAGHTML1036d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9550" y="171450"/>
            <a:ext cx="2921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12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47800" y="6534150"/>
            <a:ext cx="9296400" cy="4762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Therap</a:t>
            </a:r>
            <a:r>
              <a:rPr lang="en-US" dirty="0"/>
              <a:t> Services, LLC. 2012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37538" y="1371600"/>
            <a:ext cx="20972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rgbClr val="0070C0"/>
                </a:solidFill>
                <a:latin typeface="Georgia" pitchFamily="18" charset="0"/>
              </a:rPr>
              <a:t>Modules</a:t>
            </a:r>
          </a:p>
          <a:p>
            <a:pPr algn="r"/>
            <a:endParaRPr lang="en-US" sz="3600" dirty="0">
              <a:solidFill>
                <a:srgbClr val="0070C0"/>
              </a:solidFill>
              <a:latin typeface="Georgia" pitchFamily="18" charset="0"/>
            </a:endParaRPr>
          </a:p>
          <a:p>
            <a:pPr algn="r"/>
            <a:endParaRPr lang="en-US" sz="3600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1" y="457199"/>
            <a:ext cx="71211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3512" y="2439814"/>
            <a:ext cx="3031238" cy="142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353281"/>
            <a:ext cx="7086600" cy="99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7"/>
          <p:cNvGrpSpPr/>
          <p:nvPr/>
        </p:nvGrpSpPr>
        <p:grpSpPr>
          <a:xfrm>
            <a:off x="5641675" y="4343400"/>
            <a:ext cx="3045125" cy="2362200"/>
            <a:chOff x="5334000" y="4238625"/>
            <a:chExt cx="3152775" cy="261937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34000" y="4238625"/>
              <a:ext cx="3152775" cy="71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34000" y="4953000"/>
              <a:ext cx="3143250" cy="98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334000" y="5962650"/>
              <a:ext cx="3143250" cy="895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00201" y="4279611"/>
            <a:ext cx="4064071" cy="168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 descr="C:\DOCUME~1\Faisal\LOCALS~1\Temp\SNAGHTML1036d16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99550" y="171450"/>
            <a:ext cx="29210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64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~1\Faisal\LOCALS~1\Temp\SNAGHTML1036d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0"/>
            <a:ext cx="2921000" cy="11430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0" y="764977"/>
            <a:ext cx="426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Clr>
                <a:srgbClr val="D15B0B"/>
              </a:buClr>
              <a:buNone/>
            </a:pPr>
            <a:r>
              <a:rPr lang="en-US" i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EHRs </a:t>
            </a:r>
            <a:r>
              <a:rPr lang="en-US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Why Therap?</a:t>
            </a:r>
            <a:endParaRPr lang="en-US" sz="3200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26409" y="1676401"/>
            <a:ext cx="8613475" cy="3886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69D2"/>
                </a:solidFill>
              </a:rPr>
              <a:t>Compliance (Medicaid, State, Accreditations…)</a:t>
            </a:r>
          </a:p>
          <a:p>
            <a:r>
              <a:rPr lang="en-US" sz="2800" dirty="0" smtClean="0">
                <a:solidFill>
                  <a:srgbClr val="0069D2"/>
                </a:solidFill>
              </a:rPr>
              <a:t>Efficiency (Staff &amp; Financial Resources)</a:t>
            </a:r>
            <a:endParaRPr lang="en-US" sz="2800" dirty="0">
              <a:solidFill>
                <a:srgbClr val="0069D2"/>
              </a:solidFill>
            </a:endParaRPr>
          </a:p>
          <a:p>
            <a:r>
              <a:rPr lang="en-US" sz="2800" dirty="0" smtClean="0">
                <a:solidFill>
                  <a:srgbClr val="0069D2"/>
                </a:solidFill>
              </a:rPr>
              <a:t>Real Time Communication &amp; Documentation</a:t>
            </a:r>
            <a:endParaRPr lang="en-US" sz="2800" dirty="0">
              <a:solidFill>
                <a:srgbClr val="0069D2"/>
              </a:solidFill>
            </a:endParaRPr>
          </a:p>
          <a:p>
            <a:r>
              <a:rPr lang="en-US" sz="2800" dirty="0">
                <a:solidFill>
                  <a:srgbClr val="0069D2"/>
                </a:solidFill>
              </a:rPr>
              <a:t>Outcome Management</a:t>
            </a:r>
          </a:p>
          <a:p>
            <a:r>
              <a:rPr lang="en-US" sz="2800" dirty="0">
                <a:solidFill>
                  <a:srgbClr val="0069D2"/>
                </a:solidFill>
              </a:rPr>
              <a:t>Quality Care</a:t>
            </a:r>
          </a:p>
          <a:p>
            <a:r>
              <a:rPr lang="en-US" sz="2800" dirty="0">
                <a:solidFill>
                  <a:srgbClr val="0069D2"/>
                </a:solidFill>
              </a:rPr>
              <a:t>Quality Improvement</a:t>
            </a:r>
          </a:p>
          <a:p>
            <a:r>
              <a:rPr lang="en-US" sz="2800" b="1" dirty="0">
                <a:solidFill>
                  <a:srgbClr val="0069D2"/>
                </a:solidFill>
              </a:rPr>
              <a:t>HIPAA-HITECH-ARRA: Omnibus Act</a:t>
            </a:r>
          </a:p>
        </p:txBody>
      </p:sp>
    </p:spTree>
    <p:extLst>
      <p:ext uri="{BB962C8B-B14F-4D97-AF65-F5344CB8AC3E}">
        <p14:creationId xmlns:p14="http://schemas.microsoft.com/office/powerpoint/2010/main" val="2420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~1\Faisal\LOCALS~1\Temp\SNAGHTML1036d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0" y="0"/>
            <a:ext cx="2921000" cy="114300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958196" y="580311"/>
            <a:ext cx="4595004" cy="83099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Clr>
                <a:srgbClr val="D15B0B"/>
              </a:buClr>
              <a:buNone/>
            </a:pPr>
            <a:r>
              <a:rPr lang="en-US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All EHRs Are Created Equal!</a:t>
            </a:r>
            <a:endParaRPr lang="en-US" sz="3200" i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46055" y="1676401"/>
            <a:ext cx="8842073" cy="38861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69D2"/>
                </a:solidFill>
              </a:rPr>
              <a:t>Secure Login Profiles: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69D2"/>
                </a:solidFill>
              </a:rPr>
              <a:t> </a:t>
            </a:r>
            <a:r>
              <a:rPr lang="en-US" sz="2800" dirty="0" smtClean="0">
                <a:solidFill>
                  <a:srgbClr val="0069D2"/>
                </a:solidFill>
              </a:rPr>
              <a:t>    – Allowing Access to only individuals served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69D2"/>
                </a:solidFill>
              </a:rPr>
              <a:t> </a:t>
            </a:r>
            <a:r>
              <a:rPr lang="en-US" sz="2800" dirty="0">
                <a:solidFill>
                  <a:srgbClr val="0069D2"/>
                </a:solidFill>
              </a:rPr>
              <a:t> </a:t>
            </a:r>
            <a:r>
              <a:rPr lang="en-US" sz="2800" dirty="0" smtClean="0">
                <a:solidFill>
                  <a:srgbClr val="0069D2"/>
                </a:solidFill>
              </a:rPr>
              <a:t>   – </a:t>
            </a:r>
            <a:r>
              <a:rPr lang="en-US" sz="2800" dirty="0">
                <a:solidFill>
                  <a:srgbClr val="0069D2"/>
                </a:solidFill>
              </a:rPr>
              <a:t>Allowing Access to only </a:t>
            </a:r>
            <a:r>
              <a:rPr lang="en-US" sz="2800" dirty="0" smtClean="0">
                <a:solidFill>
                  <a:srgbClr val="0069D2"/>
                </a:solidFill>
              </a:rPr>
              <a:t>Privileged PHI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69D2"/>
              </a:solidFill>
            </a:endParaRPr>
          </a:p>
          <a:p>
            <a:r>
              <a:rPr lang="en-US" sz="2800" dirty="0" smtClean="0">
                <a:solidFill>
                  <a:srgbClr val="0069D2"/>
                </a:solidFill>
              </a:rPr>
              <a:t>Encrypting communications and preventing disclosure to non-privileged individuals</a:t>
            </a:r>
          </a:p>
          <a:p>
            <a:endParaRPr lang="en-US" sz="2800" dirty="0">
              <a:solidFill>
                <a:srgbClr val="0069D2"/>
              </a:solidFill>
            </a:endParaRPr>
          </a:p>
          <a:p>
            <a:r>
              <a:rPr lang="en-US" sz="2800" dirty="0" smtClean="0">
                <a:solidFill>
                  <a:srgbClr val="0069D2"/>
                </a:solidFill>
              </a:rPr>
              <a:t>Mobile Documentation does not allow any data to reside on the device</a:t>
            </a:r>
          </a:p>
          <a:p>
            <a:endParaRPr lang="en-US" sz="2800" dirty="0">
              <a:solidFill>
                <a:srgbClr val="0069D2"/>
              </a:solidFill>
            </a:endParaRPr>
          </a:p>
          <a:p>
            <a:r>
              <a:rPr lang="en-US" sz="2800" dirty="0" smtClean="0">
                <a:solidFill>
                  <a:srgbClr val="0069D2"/>
                </a:solidFill>
              </a:rPr>
              <a:t>Activity Tracking of all staff and activities</a:t>
            </a:r>
            <a:endParaRPr lang="en-US" sz="2800" dirty="0">
              <a:solidFill>
                <a:srgbClr val="0069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Box 8"/>
          <p:cNvSpPr txBox="1">
            <a:spLocks noChangeArrowheads="1"/>
          </p:cNvSpPr>
          <p:nvPr/>
        </p:nvSpPr>
        <p:spPr bwMode="auto">
          <a:xfrm>
            <a:off x="4495800" y="228600"/>
            <a:ext cx="6096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200" dirty="0">
                <a:latin typeface="Georgia" pitchFamily="18" charset="0"/>
              </a:rPr>
              <a:t>Certification Commission for Health Information Technology</a:t>
            </a:r>
          </a:p>
        </p:txBody>
      </p:sp>
      <p:sp>
        <p:nvSpPr>
          <p:cNvPr id="73733" name="TextBox 10"/>
          <p:cNvSpPr txBox="1">
            <a:spLocks noChangeArrowheads="1"/>
          </p:cNvSpPr>
          <p:nvPr/>
        </p:nvSpPr>
        <p:spPr bwMode="auto">
          <a:xfrm>
            <a:off x="1828800" y="4876800"/>
            <a:ext cx="739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Helvetica" pitchFamily="34" charset="0"/>
              </a:rPr>
              <a:t>Certified EHR for Clinical Functionality,</a:t>
            </a:r>
          </a:p>
          <a:p>
            <a:r>
              <a:rPr lang="en-US" sz="2800" dirty="0">
                <a:latin typeface="Helvetica" pitchFamily="34" charset="0"/>
              </a:rPr>
              <a:t>Interoperability and Security</a:t>
            </a:r>
          </a:p>
        </p:txBody>
      </p:sp>
      <p:pic>
        <p:nvPicPr>
          <p:cNvPr id="1026" name="Picture 2" descr="C:\Users\Faisal\Documents\Downloads\CCHIT-seal.png"/>
          <p:cNvPicPr>
            <a:picLocks noChangeAspect="1" noChangeArrowheads="1"/>
          </p:cNvPicPr>
          <p:nvPr/>
        </p:nvPicPr>
        <p:blipFill>
          <a:blip r:embed="rId2"/>
          <a:srcRect l="1515" t="8576" r="1515" b="5660"/>
          <a:stretch>
            <a:fillRect/>
          </a:stretch>
        </p:blipFill>
        <p:spPr bwMode="auto">
          <a:xfrm>
            <a:off x="3733800" y="1981200"/>
            <a:ext cx="4876800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8" descr="C:\DOCUME~1\Faisal\LOCALS~1\Temp\SNAGHTML1036d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2743200" cy="107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524000" y="662716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© Copyright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Therap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Services, LLC. 2003 - 2014, All Rights Reserved. U.S. Patents #8281370, #8528056, #8613054, #8615790, #8739253 </a:t>
            </a:r>
          </a:p>
        </p:txBody>
      </p:sp>
    </p:spTree>
    <p:extLst>
      <p:ext uri="{BB962C8B-B14F-4D97-AF65-F5344CB8AC3E}">
        <p14:creationId xmlns:p14="http://schemas.microsoft.com/office/powerpoint/2010/main" val="5241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8839200" cy="762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SOC2 Audit completed for tests on controls that measure:</a:t>
            </a:r>
          </a:p>
        </p:txBody>
      </p:sp>
      <p:sp>
        <p:nvSpPr>
          <p:cNvPr id="75779" name="TextBox 2"/>
          <p:cNvSpPr txBox="1">
            <a:spLocks noChangeArrowheads="1"/>
          </p:cNvSpPr>
          <p:nvPr/>
        </p:nvSpPr>
        <p:spPr bwMode="auto">
          <a:xfrm>
            <a:off x="4495800" y="152400"/>
            <a:ext cx="609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000" dirty="0">
                <a:latin typeface="Georgia" pitchFamily="18" charset="0"/>
              </a:rPr>
              <a:t>Service Organization Controls SOC2 </a:t>
            </a:r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2514600" y="2209801"/>
            <a:ext cx="35814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Confidentiality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Data Integrity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Processing Integrity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System Security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Physical Security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172200" y="2209800"/>
            <a:ext cx="3505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Change Control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System Operations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Anti-Virus Systems</a:t>
            </a:r>
          </a:p>
          <a:p>
            <a:pPr marL="228600" indent="-228600">
              <a:lnSpc>
                <a:spcPct val="150000"/>
              </a:lnSpc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Data Communications</a:t>
            </a:r>
          </a:p>
        </p:txBody>
      </p:sp>
      <p:pic>
        <p:nvPicPr>
          <p:cNvPr id="11" name="Picture 8" descr="C:\DOCUME~1\Faisal\LOCALS~1\Temp\SNAGHTML1036d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2743200" cy="107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OC-Service Org_B_Marks_2c_Web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0" y="4602046"/>
            <a:ext cx="2133600" cy="19511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0" y="6627168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>
                <a:latin typeface="Arial" pitchFamily="34" charset="0"/>
                <a:cs typeface="Arial" pitchFamily="34" charset="0"/>
              </a:rPr>
              <a:t>© Copyright </a:t>
            </a:r>
            <a:r>
              <a:rPr lang="en-US" sz="900" dirty="0" err="1">
                <a:latin typeface="Arial" pitchFamily="34" charset="0"/>
                <a:cs typeface="Arial" pitchFamily="34" charset="0"/>
              </a:rPr>
              <a:t>Therap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 Services, LLC. 2003 - 2014, All Rights Reserved. U.S. Patents #8281370, #8528056, #8613054, #8615790, #8739253 </a:t>
            </a:r>
          </a:p>
        </p:txBody>
      </p:sp>
    </p:spTree>
    <p:extLst>
      <p:ext uri="{BB962C8B-B14F-4D97-AF65-F5344CB8AC3E}">
        <p14:creationId xmlns:p14="http://schemas.microsoft.com/office/powerpoint/2010/main" val="8865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1531</TotalTime>
  <Words>725</Words>
  <Application>Microsoft Office PowerPoint</Application>
  <PresentationFormat>Widescreen</PresentationFormat>
  <Paragraphs>116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ＭＳ Ｐゴシック</vt:lpstr>
      <vt:lpstr>Arial</vt:lpstr>
      <vt:lpstr>Calibri</vt:lpstr>
      <vt:lpstr>Corbel</vt:lpstr>
      <vt:lpstr>Georgia</vt:lpstr>
      <vt:lpstr>Helvetica</vt:lpstr>
      <vt:lpstr>Tahoma</vt:lpstr>
      <vt:lpstr>Times New Roman</vt:lpstr>
      <vt:lpstr>Verdana</vt:lpstr>
      <vt:lpstr>Wingdings</vt:lpstr>
      <vt:lpstr>Parallax</vt:lpstr>
      <vt:lpstr>PowerPoint Presentation</vt:lpstr>
      <vt:lpstr>Barry Pollack Therap Services, Regional Director</vt:lpstr>
      <vt:lpstr>James McAllister, CISA, QSA, PCIP Director of Compliance and Consulting Services</vt:lpstr>
      <vt:lpstr> Introduction </vt:lpstr>
      <vt:lpstr>PowerPoint Presentation</vt:lpstr>
      <vt:lpstr>PowerPoint Presentation</vt:lpstr>
      <vt:lpstr>PowerPoint Presentation</vt:lpstr>
      <vt:lpstr>PowerPoint Presentation</vt:lpstr>
      <vt:lpstr>SOC2 Audit completed for tests on controls that measure: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pollack</dc:creator>
  <cp:lastModifiedBy>barry pollack</cp:lastModifiedBy>
  <cp:revision>13</cp:revision>
  <dcterms:created xsi:type="dcterms:W3CDTF">2014-06-12T02:14:17Z</dcterms:created>
  <dcterms:modified xsi:type="dcterms:W3CDTF">2014-06-23T13:15:00Z</dcterms:modified>
</cp:coreProperties>
</file>