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sldIdLst>
    <p:sldId id="256" r:id="rId2"/>
    <p:sldId id="257" r:id="rId3"/>
    <p:sldId id="279" r:id="rId4"/>
    <p:sldId id="259" r:id="rId5"/>
    <p:sldId id="260" r:id="rId6"/>
    <p:sldId id="262" r:id="rId7"/>
    <p:sldId id="263" r:id="rId8"/>
    <p:sldId id="281" r:id="rId9"/>
    <p:sldId id="275" r:id="rId10"/>
    <p:sldId id="278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116" d="100"/>
          <a:sy n="116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7/16/15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8457" y="403860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Inclusion in America: Good, Bad and Trending</a:t>
            </a:r>
            <a:endParaRPr lang="en-US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Tarren Bragdon, Researcher</a:t>
            </a:r>
            <a:endParaRPr lang="en-US" sz="24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829" t="18613" r="37500" b="45489"/>
          <a:stretch/>
        </p:blipFill>
        <p:spPr bwMode="auto">
          <a:xfrm>
            <a:off x="2514600" y="685800"/>
            <a:ext cx="3946525" cy="273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9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0299" r="23241" b="12590"/>
          <a:stretch/>
        </p:blipFill>
        <p:spPr bwMode="auto">
          <a:xfrm>
            <a:off x="762000" y="228600"/>
            <a:ext cx="8001000" cy="64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6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fi.ucp.org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Actionable: </a:t>
            </a:r>
            <a:r>
              <a:rPr lang="en-US" i="1" dirty="0" smtClean="0"/>
              <a:t>Facts, Context, History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16553" r="25345" b="24965"/>
          <a:stretch/>
        </p:blipFill>
        <p:spPr bwMode="auto">
          <a:xfrm>
            <a:off x="762000" y="1447800"/>
            <a:ext cx="7593724" cy="50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5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Wait </a:t>
            </a:r>
            <a:r>
              <a:rPr lang="en-US" dirty="0"/>
              <a:t>No More: A Detailed Strategy to Eliminate Your State’s Waiting </a:t>
            </a:r>
            <a:r>
              <a:rPr lang="en-US" dirty="0" smtClean="0"/>
              <a:t>List</a:t>
            </a:r>
          </a:p>
          <a:p>
            <a:pPr lvl="1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from how various States manage and publicize their waiting lists and then combine these lessons with a comprehensive and multi-year legislative strategy to end a waiting </a:t>
            </a:r>
            <a:r>
              <a:rPr lang="en-US" dirty="0" smtClean="0"/>
              <a:t>list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Model legislation to advance in your state	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2. Transitions</a:t>
            </a:r>
            <a:r>
              <a:rPr lang="en-US" dirty="0"/>
              <a:t>: The Proven Parenting and Programs to Help Kids with Intellectual and Developmental Disabilities Become Happy, Productive, Engaged </a:t>
            </a:r>
            <a:r>
              <a:rPr lang="en-US" dirty="0" smtClean="0"/>
              <a:t>Adults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Four </a:t>
            </a:r>
            <a:r>
              <a:rPr lang="en-US" dirty="0"/>
              <a:t>k</a:t>
            </a:r>
            <a:r>
              <a:rPr lang="en-US" dirty="0" smtClean="0"/>
              <a:t>ey outcomes</a:t>
            </a:r>
          </a:p>
          <a:p>
            <a:pPr marL="857250" lvl="2" indent="0">
              <a:buNone/>
            </a:pPr>
            <a:r>
              <a:rPr lang="en-US" dirty="0"/>
              <a:t>Attend postsecondary education</a:t>
            </a:r>
          </a:p>
          <a:p>
            <a:pPr marL="857250" lvl="2" indent="0">
              <a:buNone/>
            </a:pPr>
            <a:r>
              <a:rPr lang="en-US" dirty="0"/>
              <a:t>Work</a:t>
            </a:r>
          </a:p>
          <a:p>
            <a:pPr marL="857250" lvl="2" indent="0">
              <a:buNone/>
            </a:pPr>
            <a:r>
              <a:rPr lang="en-US" dirty="0"/>
              <a:t>Live independently</a:t>
            </a:r>
          </a:p>
          <a:p>
            <a:pPr marL="857250" lvl="2" indent="0">
              <a:buNone/>
            </a:pPr>
            <a:r>
              <a:rPr lang="en-US" dirty="0"/>
              <a:t>See friends at least </a:t>
            </a:r>
            <a:r>
              <a:rPr lang="en-US" dirty="0" smtClean="0"/>
              <a:t>weekly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Evidence-based practices that most impact successful transition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1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History: 2006 to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543800" cy="441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UCP realizes the need for a holistic, data-driven approach to measure what’s happening in the States and how that changes over time</a:t>
            </a:r>
          </a:p>
          <a:p>
            <a:r>
              <a:rPr lang="en-US" sz="2400" dirty="0" smtClean="0"/>
              <a:t>UCP stands in the gap to provide real facts, historical context, and a roadmap for future inclusion through the Case and the Plan for Inclusion</a:t>
            </a:r>
          </a:p>
          <a:p>
            <a:r>
              <a:rPr lang="en-US" sz="2400" dirty="0" smtClean="0"/>
              <a:t>Good politics – Rankings and sub-rankings</a:t>
            </a:r>
          </a:p>
          <a:p>
            <a:r>
              <a:rPr lang="en-US" sz="2400" dirty="0" smtClean="0"/>
              <a:t>Good policy – </a:t>
            </a:r>
            <a:r>
              <a:rPr lang="en-US" sz="2400" i="1" dirty="0" smtClean="0"/>
              <a:t>Plan for Inclusion</a:t>
            </a:r>
            <a:r>
              <a:rPr lang="en-US" sz="2400" dirty="0" smtClean="0"/>
              <a:t>, inspiring advocates with proven reform solutions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0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Enhancements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feedback and suggestions, UCP wanted to better measure health, safety and quality of life</a:t>
            </a:r>
          </a:p>
          <a:p>
            <a:r>
              <a:rPr lang="en-US" dirty="0" smtClean="0"/>
              <a:t>National Core Indicators survey data incorporated</a:t>
            </a:r>
          </a:p>
          <a:p>
            <a:r>
              <a:rPr lang="en-US" dirty="0" smtClean="0"/>
              <a:t>Added 14 new measures</a:t>
            </a:r>
          </a:p>
          <a:p>
            <a:pPr lvl="1"/>
            <a:r>
              <a:rPr lang="en-US" dirty="0" smtClean="0"/>
              <a:t>Self direction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Community Involvement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Use federal functional definition</a:t>
            </a:r>
          </a:p>
          <a:p>
            <a:pPr lvl="1"/>
            <a:r>
              <a:rPr lang="en-US" dirty="0" smtClean="0"/>
              <a:t>Vocation rehab – success, hours worked, retention</a:t>
            </a:r>
          </a:p>
          <a:p>
            <a:r>
              <a:rPr lang="en-US" dirty="0"/>
              <a:t>Removed 3 outdated </a:t>
            </a:r>
            <a:r>
              <a:rPr lang="en-US" dirty="0" smtClean="0"/>
              <a:t>measures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0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Highlights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484189"/>
              </p:ext>
            </p:extLst>
          </p:nvPr>
        </p:nvGraphicFramePr>
        <p:xfrm>
          <a:off x="457200" y="1600200"/>
          <a:ext cx="8229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Top 10 - Best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Bottom 10 - Worst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Arizona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Missouri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Hawaii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Colorado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Minnesota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Dist. of Columbia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Carolina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Dakota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Oklahoma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Iowa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Wyoming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Idaho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Illinois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Montana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Arkansas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</a:t>
                      </a:r>
                    </a:p>
                    <a:p>
                      <a:pPr marL="514350" lvl="0" indent="-514350">
                        <a:buFont typeface="+mj-lt"/>
                        <a:buAutoNum type="arabicPeriod" startAt="42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Mississippi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41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32 </a:t>
            </a:r>
            <a:r>
              <a:rPr lang="en-US" sz="2400" b="1" dirty="0"/>
              <a:t>S</a:t>
            </a:r>
            <a:r>
              <a:rPr lang="en-US" sz="2400" b="1" dirty="0" smtClean="0"/>
              <a:t>tates </a:t>
            </a:r>
            <a:r>
              <a:rPr lang="en-US" sz="2400" b="1" dirty="0"/>
              <a:t>now meet the 80/80 Community </a:t>
            </a:r>
            <a:r>
              <a:rPr lang="en-US" sz="2400" b="1" dirty="0" smtClean="0"/>
              <a:t>standard</a:t>
            </a:r>
            <a:r>
              <a:rPr lang="en-US" sz="2400" dirty="0" smtClean="0"/>
              <a:t>. (compared to 14 in 2007 report)</a:t>
            </a:r>
            <a:endParaRPr lang="en-US" sz="2400" dirty="0"/>
          </a:p>
          <a:p>
            <a:r>
              <a:rPr lang="en-US" sz="2400" b="1" dirty="0" smtClean="0"/>
              <a:t>As of 2013, 14 States have no state institutions isolating Americans. </a:t>
            </a:r>
          </a:p>
          <a:p>
            <a:pPr marL="914400" lvl="1" indent="-514350"/>
            <a:r>
              <a:rPr lang="en-US" sz="2400" dirty="0" smtClean="0"/>
              <a:t>10 States have only one institution each. </a:t>
            </a:r>
          </a:p>
          <a:p>
            <a:pPr marL="914400" lvl="1" indent="-514350"/>
            <a:r>
              <a:rPr lang="en-US" sz="2400" dirty="0" smtClean="0"/>
              <a:t>Since 1960, 220 of 354 State institutions have been closed.  Still 134 remaining.  5 closed in past year.  Another 13 projected to close by 2016.</a:t>
            </a:r>
          </a:p>
          <a:p>
            <a:pPr marL="914400" lvl="1" indent="-514350"/>
            <a:r>
              <a:rPr lang="en-US" sz="2400" dirty="0" smtClean="0"/>
              <a:t>2007 Ranking - only 9 states had no State institution, another 13 States had just one, 176 total State institutions open (in 2005).  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6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42 </a:t>
            </a:r>
            <a:r>
              <a:rPr lang="en-US" sz="2400" b="1" dirty="0"/>
              <a:t>S</a:t>
            </a:r>
            <a:r>
              <a:rPr lang="en-US" sz="2400" b="1" dirty="0" smtClean="0"/>
              <a:t>tates </a:t>
            </a:r>
            <a:r>
              <a:rPr lang="en-US" sz="2400" b="1" dirty="0"/>
              <a:t>participate in the National Core </a:t>
            </a:r>
            <a:r>
              <a:rPr lang="en-US" sz="2400" b="1" dirty="0" smtClean="0"/>
              <a:t>Indicators with 29 reporting outcomes from 2014 survey, up from 19. </a:t>
            </a:r>
            <a:r>
              <a:rPr lang="en-US" sz="2400" dirty="0" smtClean="0"/>
              <a:t> (compared to just 24 in 2007 report)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Only 14 </a:t>
            </a:r>
            <a:r>
              <a:rPr lang="en-US" sz="2400" b="1" dirty="0"/>
              <a:t>S</a:t>
            </a:r>
            <a:r>
              <a:rPr lang="en-US" sz="2400" b="1" dirty="0" smtClean="0"/>
              <a:t>tates </a:t>
            </a:r>
            <a:r>
              <a:rPr lang="en-US" sz="2400" b="1" dirty="0"/>
              <a:t>were supporting a large share of families through family </a:t>
            </a:r>
            <a:r>
              <a:rPr lang="en-US" sz="2400" b="1" dirty="0" smtClean="0"/>
              <a:t>support.  </a:t>
            </a:r>
            <a:r>
              <a:rPr lang="en-US" sz="2400" dirty="0" smtClean="0"/>
              <a:t>(compared to just 10 in 2007 report)</a:t>
            </a:r>
          </a:p>
          <a:p>
            <a:r>
              <a:rPr lang="en-US" sz="2400" b="1" dirty="0" smtClean="0"/>
              <a:t>10 States report at least 10% of individuals using self-directed services </a:t>
            </a:r>
            <a:r>
              <a:rPr lang="en-US" sz="2400" dirty="0" smtClean="0"/>
              <a:t>(up from 6 last year)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5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5029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All </a:t>
            </a:r>
            <a:r>
              <a:rPr lang="en-US" sz="2000" b="1" dirty="0"/>
              <a:t>S</a:t>
            </a:r>
            <a:r>
              <a:rPr lang="en-US" sz="2000" b="1" dirty="0" smtClean="0"/>
              <a:t>tates have room for improvement, but some have consistently remained at the bottom since 2007.</a:t>
            </a:r>
          </a:p>
          <a:p>
            <a:pPr marL="457200" lvl="1" indent="0">
              <a:buNone/>
            </a:pPr>
            <a:r>
              <a:rPr lang="en-US" sz="2000" dirty="0" smtClean="0"/>
              <a:t>	AR </a:t>
            </a:r>
            <a:r>
              <a:rPr lang="en-US" sz="2000" dirty="0"/>
              <a:t>(#49), </a:t>
            </a:r>
            <a:r>
              <a:rPr lang="en-US" sz="2000" dirty="0" smtClean="0"/>
              <a:t>IL </a:t>
            </a:r>
            <a:r>
              <a:rPr lang="en-US" sz="2000" dirty="0"/>
              <a:t>(#47), </a:t>
            </a:r>
            <a:r>
              <a:rPr lang="en-US" sz="2000" dirty="0" smtClean="0"/>
              <a:t>MS </a:t>
            </a:r>
            <a:r>
              <a:rPr lang="en-US" sz="2000" dirty="0"/>
              <a:t>(#</a:t>
            </a:r>
            <a:r>
              <a:rPr lang="en-US" sz="2000" dirty="0" smtClean="0"/>
              <a:t>51) </a:t>
            </a:r>
            <a:r>
              <a:rPr lang="en-US" sz="2000" dirty="0"/>
              <a:t>and </a:t>
            </a:r>
            <a:r>
              <a:rPr lang="en-US" sz="2000" dirty="0" smtClean="0"/>
              <a:t>TX </a:t>
            </a:r>
            <a:r>
              <a:rPr lang="en-US" sz="2000" dirty="0"/>
              <a:t>(#</a:t>
            </a:r>
            <a:r>
              <a:rPr lang="en-US" sz="2000" dirty="0" smtClean="0"/>
              <a:t>50) </a:t>
            </a:r>
            <a:r>
              <a:rPr lang="en-US" sz="2000" dirty="0"/>
              <a:t>primarily due to </a:t>
            </a:r>
            <a:r>
              <a:rPr lang="en-US" sz="2000" dirty="0" smtClean="0"/>
              <a:t>the 	scant </a:t>
            </a:r>
            <a:r>
              <a:rPr lang="en-US" sz="2000" dirty="0" smtClean="0"/>
              <a:t>resources </a:t>
            </a:r>
            <a:r>
              <a:rPr lang="en-US" sz="2000" dirty="0"/>
              <a:t>dedicated to those in small or home</a:t>
            </a:r>
            <a:r>
              <a:rPr lang="en-US" sz="2000" dirty="0" smtClean="0"/>
              <a:t>-like </a:t>
            </a:r>
            <a:r>
              <a:rPr lang="en-US" sz="2000" dirty="0" smtClean="0"/>
              <a:t>settings.  </a:t>
            </a:r>
            <a:r>
              <a:rPr lang="en-US" sz="2000" dirty="0" smtClean="0"/>
              <a:t>	Also</a:t>
            </a:r>
            <a:r>
              <a:rPr lang="en-US" sz="2000" dirty="0" smtClean="0"/>
              <a:t>, MS </a:t>
            </a:r>
            <a:r>
              <a:rPr lang="en-US" sz="2000" dirty="0"/>
              <a:t>and </a:t>
            </a:r>
            <a:r>
              <a:rPr lang="en-US" sz="2000" dirty="0" smtClean="0"/>
              <a:t>TX do </a:t>
            </a:r>
            <a:r>
              <a:rPr lang="en-US" sz="2000" dirty="0"/>
              <a:t>not participate in </a:t>
            </a:r>
            <a:r>
              <a:rPr lang="en-US" sz="2000" dirty="0" smtClean="0"/>
              <a:t>NCI.</a:t>
            </a:r>
          </a:p>
          <a:p>
            <a:pPr lvl="1"/>
            <a:endParaRPr lang="en-US" sz="2000" b="1" dirty="0"/>
          </a:p>
          <a:p>
            <a:pPr marL="400050"/>
            <a:r>
              <a:rPr lang="en-US" sz="2000" b="1" dirty="0" smtClean="0"/>
              <a:t>Just </a:t>
            </a:r>
            <a:r>
              <a:rPr lang="en-US" sz="2000" b="1" dirty="0"/>
              <a:t>8</a:t>
            </a:r>
            <a:r>
              <a:rPr lang="en-US" sz="2000" b="1" dirty="0" smtClean="0"/>
              <a:t> </a:t>
            </a:r>
            <a:r>
              <a:rPr lang="en-US" sz="2000" b="1" dirty="0"/>
              <a:t>states have at least one-third (33%) of individuals </a:t>
            </a:r>
            <a:r>
              <a:rPr lang="en-US" sz="2000" b="1" dirty="0" smtClean="0"/>
              <a:t>in </a:t>
            </a:r>
            <a:r>
              <a:rPr lang="en-US" sz="2000" b="1" dirty="0"/>
              <a:t>competitive </a:t>
            </a:r>
            <a:r>
              <a:rPr lang="en-US" sz="2000" b="1" dirty="0" smtClean="0"/>
              <a:t>employment.  </a:t>
            </a:r>
            <a:br>
              <a:rPr lang="en-US" sz="2000" b="1" dirty="0" smtClean="0"/>
            </a:br>
            <a:r>
              <a:rPr lang="en-US" sz="2000" b="1" dirty="0" smtClean="0"/>
              <a:t>	</a:t>
            </a:r>
            <a:r>
              <a:rPr lang="en-US" sz="2000" dirty="0" smtClean="0"/>
              <a:t>17 </a:t>
            </a:r>
            <a:r>
              <a:rPr lang="en-US" sz="2000" dirty="0" smtClean="0"/>
              <a:t>states met this standard in 2007 report.</a:t>
            </a:r>
          </a:p>
          <a:p>
            <a:pPr marL="400050"/>
            <a:endParaRPr lang="en-US" sz="2000" b="1" dirty="0" smtClean="0"/>
          </a:p>
          <a:p>
            <a:pPr marL="400050"/>
            <a:r>
              <a:rPr lang="en-US" sz="2000" b="1" dirty="0" smtClean="0"/>
              <a:t>High </a:t>
            </a:r>
            <a:r>
              <a:rPr lang="en-US" sz="2000" b="1" dirty="0" smtClean="0"/>
              <a:t>waiting </a:t>
            </a:r>
            <a:r>
              <a:rPr lang="en-US" sz="2000" b="1" dirty="0"/>
              <a:t>lists for residential and community </a:t>
            </a:r>
            <a:r>
              <a:rPr lang="en-US" sz="2000" b="1" dirty="0" smtClean="0"/>
              <a:t>services</a:t>
            </a:r>
          </a:p>
          <a:p>
            <a:pPr marL="57150" indent="0">
              <a:buNone/>
            </a:pPr>
            <a:r>
              <a:rPr lang="en-US" sz="2000" dirty="0" smtClean="0"/>
              <a:t>	322,000 (44% growth to meet need), up from 317k </a:t>
            </a:r>
          </a:p>
          <a:p>
            <a:pPr marL="57150" indent="0">
              <a:buNone/>
            </a:pPr>
            <a:r>
              <a:rPr lang="en-US" sz="2000" dirty="0" smtClean="0"/>
              <a:t>	Only </a:t>
            </a:r>
            <a:r>
              <a:rPr lang="en-US" sz="2000" dirty="0" smtClean="0"/>
              <a:t>16 states report no or small waiting list (&lt;10% growth)</a:t>
            </a:r>
          </a:p>
          <a:p>
            <a:pPr marL="57150" indent="0">
              <a:buNone/>
            </a:pPr>
            <a:r>
              <a:rPr lang="en-US" sz="2000" dirty="0" smtClean="0"/>
              <a:t>	2007 </a:t>
            </a:r>
            <a:r>
              <a:rPr lang="en-US" sz="2000" dirty="0" smtClean="0"/>
              <a:t>Ranking- 138,000 wait list (32% growth)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14815" b="5603"/>
          <a:stretch/>
        </p:blipFill>
        <p:spPr bwMode="auto">
          <a:xfrm>
            <a:off x="0" y="685800"/>
            <a:ext cx="9144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626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cfi.ucp.org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Actionable: </a:t>
            </a:r>
            <a:r>
              <a:rPr lang="en-US" i="1" dirty="0"/>
              <a:t>Facts, Context, History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838" t="14435" r="7798" b="5603"/>
          <a:stretch/>
        </p:blipFill>
        <p:spPr bwMode="auto">
          <a:xfrm>
            <a:off x="533400" y="1417638"/>
            <a:ext cx="8077200" cy="4754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2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437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Inclusion in America: Good, Bad and Trending</vt:lpstr>
      <vt:lpstr>Case History: 2006 to 2015</vt:lpstr>
      <vt:lpstr>Major Enhancements in 2014</vt:lpstr>
      <vt:lpstr>2015 Highlights</vt:lpstr>
      <vt:lpstr>The Good</vt:lpstr>
      <vt:lpstr>The Good</vt:lpstr>
      <vt:lpstr>The Bad</vt:lpstr>
      <vt:lpstr>PowerPoint Presentation</vt:lpstr>
      <vt:lpstr>cfi.ucp.org Actionable: Facts, Context, History</vt:lpstr>
      <vt:lpstr>PowerPoint Presentation</vt:lpstr>
      <vt:lpstr>cfi.ucp.org Actionable: Facts, Context, History</vt:lpstr>
      <vt:lpstr>New Case Studies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Good, the Bad, the Trends about Inclusion in America</dc:title>
  <dc:creator>tbragdon</dc:creator>
  <cp:lastModifiedBy>Shelly DeButts</cp:lastModifiedBy>
  <cp:revision>32</cp:revision>
  <dcterms:created xsi:type="dcterms:W3CDTF">2013-04-26T09:31:56Z</dcterms:created>
  <dcterms:modified xsi:type="dcterms:W3CDTF">2015-07-16T14:09:34Z</dcterms:modified>
</cp:coreProperties>
</file>