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20"/>
  </p:notesMasterIdLst>
  <p:handoutMasterIdLst>
    <p:handoutMasterId r:id="rId21"/>
  </p:handout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70" r:id="rId14"/>
    <p:sldId id="271" r:id="rId15"/>
    <p:sldId id="273" r:id="rId16"/>
    <p:sldId id="274" r:id="rId17"/>
    <p:sldId id="275" r:id="rId18"/>
    <p:sldId id="276" r:id="rId19"/>
  </p:sldIdLst>
  <p:sldSz cx="9144000" cy="6858000" type="screen4x3"/>
  <p:notesSz cx="6900863" cy="9291638"/>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41A7DFF-A777-441A-B4BE-AA323A5DE102}">
  <a:tblStyle styleId="{E41A7DFF-A777-441A-B4BE-AA323A5DE102}" styleName="Table_0">
    <a:wholeTbl>
      <a:tcTxStyle b="off" i="off">
        <a:font>
          <a:latin typeface="Trebuchet MS"/>
          <a:ea typeface="Trebuchet MS"/>
          <a:cs typeface="Trebuchet MS"/>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DF5EB"/>
          </a:solidFill>
        </a:fill>
      </a:tcStyle>
    </a:wholeTbl>
    <a:band1H>
      <a:tcStyle>
        <a:tcBdr/>
        <a:fill>
          <a:solidFill>
            <a:srgbClr val="FCE9D2"/>
          </a:solidFill>
        </a:fill>
      </a:tcStyle>
    </a:band1H>
    <a:band1V>
      <a:tcStyle>
        <a:tcBdr/>
        <a:fill>
          <a:solidFill>
            <a:srgbClr val="FCE9D2"/>
          </a:solidFill>
        </a:fill>
      </a:tcStyle>
    </a:band1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Trebuchet MS"/>
          <a:ea typeface="Trebuchet MS"/>
          <a:cs typeface="Trebuchet MS"/>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C0C93981-1633-46EC-BE1C-E45DAE6D34F4}" styleName="Table_1">
    <a:wholeTbl>
      <a:tcTxStyle b="off" i="off">
        <a:font>
          <a:latin typeface="Trebuchet MS"/>
          <a:ea typeface="Trebuchet MS"/>
          <a:cs typeface="Trebuchet MS"/>
        </a:font>
        <a:schemeClr val="dk1"/>
      </a:tcTxStyle>
      <a:tcStyle>
        <a:tcBdr>
          <a:left>
            <a:ln w="9525" cap="flat">
              <a:solidFill>
                <a:srgbClr val="000000">
                  <a:alpha val="0"/>
                </a:srgbClr>
              </a:solidFill>
              <a:prstDash val="solid"/>
              <a:round/>
              <a:headEnd type="none" w="med" len="med"/>
              <a:tailEnd type="none" w="med" len="med"/>
            </a:ln>
          </a:left>
          <a:right>
            <a:ln w="9525" cap="flat">
              <a:solidFill>
                <a:srgbClr val="000000">
                  <a:alpha val="0"/>
                </a:srgbClr>
              </a:solidFill>
              <a:prstDash val="solid"/>
              <a:round/>
              <a:headEnd type="none" w="med" len="med"/>
              <a:tailEnd type="none" w="med" len="med"/>
            </a:ln>
          </a:right>
          <a:top>
            <a:ln w="25400" cap="flat">
              <a:solidFill>
                <a:schemeClr val="dk1"/>
              </a:solidFill>
              <a:prstDash val="solid"/>
              <a:round/>
              <a:headEnd type="none" w="med" len="med"/>
              <a:tailEnd type="none" w="med" len="med"/>
            </a:ln>
          </a:top>
          <a:bottom>
            <a:ln w="25400" cap="flat">
              <a:solidFill>
                <a:schemeClr val="dk1"/>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chemeClr val="lt1"/>
          </a:solidFill>
        </a:fill>
      </a:tcStyle>
    </a:wholeTbl>
    <a:band1H>
      <a:tcStyle>
        <a:tcBdr/>
        <a:fill>
          <a:solidFill>
            <a:srgbClr val="E7E7E7"/>
          </a:solidFill>
        </a:fill>
      </a:tcStyle>
    </a:band1H>
    <a:band1V>
      <a:tcStyle>
        <a:tcBdr/>
        <a:fill>
          <a:solidFill>
            <a:srgbClr val="E7E7E7"/>
          </a:solidFill>
        </a:fill>
      </a:tcStyle>
    </a:band1V>
    <a:lastCol>
      <a:tcTxStyle b="on" i="off">
        <a:font>
          <a:latin typeface="Trebuchet MS"/>
          <a:ea typeface="Trebuchet MS"/>
          <a:cs typeface="Trebuchet MS"/>
        </a:font>
        <a:schemeClr val="lt1"/>
      </a:tcTxStyle>
      <a:tcStyle>
        <a:tcBdr/>
        <a:fill>
          <a:solidFill>
            <a:schemeClr val="accent2"/>
          </a:solidFill>
        </a:fill>
      </a:tcStyle>
    </a:lastCol>
    <a:firstCol>
      <a:tcTxStyle b="on" i="off">
        <a:font>
          <a:latin typeface="Trebuchet MS"/>
          <a:ea typeface="Trebuchet MS"/>
          <a:cs typeface="Trebuchet MS"/>
        </a:font>
        <a:schemeClr val="lt1"/>
      </a:tcTxStyle>
      <a:tcStyle>
        <a:tcBdr/>
        <a:fill>
          <a:solidFill>
            <a:schemeClr val="accent2"/>
          </a:solidFill>
        </a:fill>
      </a:tcStyle>
    </a:firstCol>
    <a:lastRow>
      <a:tcTxStyle b="on" i="off"/>
      <a:tcStyle>
        <a:tcBdr>
          <a:top>
            <a:ln w="50800" cap="flat">
              <a:solidFill>
                <a:schemeClr val="dk1"/>
              </a:solidFill>
              <a:prstDash val="solid"/>
              <a:round/>
              <a:headEnd type="none" w="med" len="med"/>
              <a:tailEnd type="none" w="med" len="med"/>
            </a:ln>
          </a:top>
        </a:tcBdr>
        <a:fill>
          <a:solidFill>
            <a:schemeClr val="lt1"/>
          </a:solidFill>
        </a:fill>
      </a:tcStyle>
    </a:lastRow>
    <a:seCell>
      <a:tcTxStyle b="on" i="off">
        <a:font>
          <a:latin typeface="Trebuchet MS"/>
          <a:ea typeface="Trebuchet MS"/>
          <a:cs typeface="Trebuchet MS"/>
        </a:font>
        <a:schemeClr val="dk1"/>
      </a:tcTxStyle>
      <a:tcStyle>
        <a:tcBdr/>
      </a:tcStyle>
    </a:seCell>
    <a:swCell>
      <a:tcTxStyle b="on" i="off">
        <a:font>
          <a:latin typeface="Trebuchet MS"/>
          <a:ea typeface="Trebuchet MS"/>
          <a:cs typeface="Trebuchet MS"/>
        </a:font>
        <a:schemeClr val="dk1"/>
      </a:tcTxStyle>
      <a:tcStyle>
        <a:tcBdr/>
      </a:tcStyle>
    </a:swCell>
    <a:firstRow>
      <a:tcTxStyle b="on" i="off">
        <a:font>
          <a:latin typeface="Trebuchet MS"/>
          <a:ea typeface="Trebuchet MS"/>
          <a:cs typeface="Trebuchet MS"/>
        </a:font>
        <a:schemeClr val="lt1"/>
      </a:tcTxStyle>
      <a:tcStyle>
        <a:tcBdr>
          <a:bottom>
            <a:ln w="25400" cap="flat">
              <a:solidFill>
                <a:schemeClr val="dk1"/>
              </a:solidFill>
              <a:prstDash val="solid"/>
              <a:round/>
              <a:headEnd type="none" w="med" len="med"/>
              <a:tailEnd type="none" w="med" len="med"/>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3912" y="-10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9635" cy="46538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09645" y="1"/>
            <a:ext cx="2989635" cy="465382"/>
          </a:xfrm>
          <a:prstGeom prst="rect">
            <a:avLst/>
          </a:prstGeom>
        </p:spPr>
        <p:txBody>
          <a:bodyPr vert="horz" lIns="91440" tIns="45720" rIns="91440" bIns="45720" rtlCol="0"/>
          <a:lstStyle>
            <a:lvl1pPr algn="r">
              <a:defRPr sz="1200"/>
            </a:lvl1pPr>
          </a:lstStyle>
          <a:p>
            <a:fld id="{4173E0D4-B1B8-4C75-BCD8-7F70992CF510}" type="datetimeFigureOut">
              <a:rPr lang="en-US" smtClean="0"/>
              <a:t>3/26/15</a:t>
            </a:fld>
            <a:endParaRPr lang="en-US"/>
          </a:p>
        </p:txBody>
      </p:sp>
      <p:sp>
        <p:nvSpPr>
          <p:cNvPr id="4" name="Footer Placeholder 3"/>
          <p:cNvSpPr>
            <a:spLocks noGrp="1"/>
          </p:cNvSpPr>
          <p:nvPr>
            <p:ph type="ftr" sz="quarter" idx="2"/>
          </p:nvPr>
        </p:nvSpPr>
        <p:spPr>
          <a:xfrm>
            <a:off x="0" y="8824658"/>
            <a:ext cx="2989635" cy="4653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09645" y="8824658"/>
            <a:ext cx="2989635" cy="465382"/>
          </a:xfrm>
          <a:prstGeom prst="rect">
            <a:avLst/>
          </a:prstGeom>
        </p:spPr>
        <p:txBody>
          <a:bodyPr vert="horz" lIns="91440" tIns="45720" rIns="91440" bIns="45720" rtlCol="0" anchor="b"/>
          <a:lstStyle>
            <a:lvl1pPr algn="r">
              <a:defRPr sz="1200"/>
            </a:lvl1pPr>
          </a:lstStyle>
          <a:p>
            <a:fld id="{8BD2645C-6DA6-492B-B3CC-22731A196E52}" type="slidenum">
              <a:rPr lang="en-US" smtClean="0"/>
              <a:t>‹#›</a:t>
            </a:fld>
            <a:endParaRPr lang="en-US"/>
          </a:p>
        </p:txBody>
      </p:sp>
    </p:spTree>
    <p:extLst>
      <p:ext uri="{BB962C8B-B14F-4D97-AF65-F5344CB8AC3E}">
        <p14:creationId xmlns:p14="http://schemas.microsoft.com/office/powerpoint/2010/main" val="2865615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1"/>
            <a:ext cx="2990373" cy="464582"/>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908891" y="1"/>
            <a:ext cx="2990373" cy="464582"/>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90087" y="4413528"/>
            <a:ext cx="5520689" cy="4181236"/>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825443"/>
            <a:ext cx="2990373" cy="464582"/>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424773260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90087" y="4413528"/>
            <a:ext cx="5520689" cy="4181236"/>
          </a:xfrm>
          <a:prstGeom prst="rect">
            <a:avLst/>
          </a:prstGeom>
        </p:spPr>
        <p:txBody>
          <a:bodyPr lIns="91425" tIns="91425" rIns="91425" bIns="91425" anchor="t" anchorCtr="0">
            <a:noAutofit/>
          </a:bodyPr>
          <a:lstStyle/>
          <a:p>
            <a:pPr>
              <a:spcBef>
                <a:spcPts val="0"/>
              </a:spcBef>
              <a:buNone/>
            </a:pPr>
            <a:endParaRPr/>
          </a:p>
        </p:txBody>
      </p:sp>
      <p:sp>
        <p:nvSpPr>
          <p:cNvPr id="37" name="Shape 37"/>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4" name="Shape 224"/>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Just hit the Redline Comments.  Subcomments are visuals</a:t>
            </a:r>
          </a:p>
        </p:txBody>
      </p:sp>
      <p:sp>
        <p:nvSpPr>
          <p:cNvPr id="225" name="Shape 225"/>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1" name="Shape 231"/>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2" name="Shape 232"/>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7" name="Shape 247"/>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SzPct val="25000"/>
              <a:buNone/>
            </a:pPr>
            <a:r>
              <a:rPr lang="en-US" sz="1200" b="1" i="0" u="none" strike="noStrike" cap="none" baseline="0">
                <a:solidFill>
                  <a:schemeClr val="dk1"/>
                </a:solidFill>
                <a:latin typeface="Calibri"/>
                <a:ea typeface="Calibri"/>
                <a:cs typeface="Calibri"/>
                <a:sym typeface="Calibri"/>
              </a:rPr>
              <a:t>Policy</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Transition to In-House:  Have we made a successful transition to in-house policy?</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Presence:  Do political leaders and regulators know who UCP is?  Are they troubled by not supporting UCP?</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Agenda:  Can we move a specific, focused legislative agenda?</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Funding:  Have we found funding to support our policy agenda and campaigns?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Messaging:  Is our messaging resonating?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Network Engagement:  Are our network and partners supportively engaged?</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48" name="Shape 248"/>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6" name="Shape 256"/>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SzPct val="25000"/>
              <a:buNone/>
            </a:pPr>
            <a:r>
              <a:rPr lang="en-US" sz="1200" b="1" i="0" u="none" strike="noStrike" cap="none" baseline="0">
                <a:solidFill>
                  <a:schemeClr val="dk1"/>
                </a:solidFill>
                <a:latin typeface="Calibri"/>
                <a:ea typeface="Calibri"/>
                <a:cs typeface="Calibri"/>
                <a:sym typeface="Calibri"/>
              </a:rPr>
              <a:t>Innovation</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New Technologies:  What specific new technologies have we identified and supported?</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Funding:  Have we found funding to support our policy agenda and campaigns?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Network Engagement:  Have we engaged new advocates in support of our vision of the future?</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Policy and Advocacy Needs:  Have we identified new policy and advocacy solutions through our innovation?</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p:txBody>
      </p:sp>
      <p:sp>
        <p:nvSpPr>
          <p:cNvPr id="257" name="Shape 257"/>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65" name="Shape 265"/>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SzPct val="25000"/>
              <a:buNone/>
            </a:pPr>
            <a:r>
              <a:rPr lang="en-US" sz="1200" b="1" i="0" u="none" strike="noStrike" cap="none" baseline="0">
                <a:solidFill>
                  <a:schemeClr val="dk1"/>
                </a:solidFill>
                <a:latin typeface="Calibri"/>
                <a:ea typeface="Calibri"/>
                <a:cs typeface="Calibri"/>
                <a:sym typeface="Calibri"/>
              </a:rPr>
              <a:t>Membership</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Membership Defined:  Have we clearly defined and articulated the benefits of membership?</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Network Engagement:  Are our affiliates engaged and asking the question “How do we work together to amplify our message?”  Have we provided sufficient meaningful opportunities for individuals and families to connect with UCP?</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Funding:  Have we created sufficient funding streams to support our networks?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Advocacy and Policy Coordination:  Have we coordinated our membership, policy and innovation goals?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66" name="Shape 266"/>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90087" y="4413528"/>
            <a:ext cx="5520689" cy="4181236"/>
          </a:xfrm>
          <a:prstGeom prst="rect">
            <a:avLst/>
          </a:prstGeom>
        </p:spPr>
        <p:txBody>
          <a:bodyPr lIns="91425" tIns="91425" rIns="91425" bIns="91425" anchor="t" anchorCtr="0">
            <a:noAutofit/>
          </a:bodyPr>
          <a:lstStyle/>
          <a:p>
            <a:pPr>
              <a:spcBef>
                <a:spcPts val="0"/>
              </a:spcBef>
              <a:buNone/>
            </a:pPr>
            <a:endParaRPr/>
          </a:p>
        </p:txBody>
      </p:sp>
      <p:sp>
        <p:nvSpPr>
          <p:cNvPr id="279" name="Shape 279"/>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90087" y="4413528"/>
            <a:ext cx="5520689" cy="4181236"/>
          </a:xfrm>
          <a:prstGeom prst="rect">
            <a:avLst/>
          </a:prstGeom>
        </p:spPr>
        <p:txBody>
          <a:bodyPr lIns="91425" tIns="91425" rIns="91425" bIns="91425" anchor="t" anchorCtr="0">
            <a:noAutofit/>
          </a:bodyPr>
          <a:lstStyle/>
          <a:p>
            <a:pPr>
              <a:spcBef>
                <a:spcPts val="0"/>
              </a:spcBef>
              <a:buNone/>
            </a:pPr>
            <a:endParaRPr/>
          </a:p>
        </p:txBody>
      </p:sp>
      <p:sp>
        <p:nvSpPr>
          <p:cNvPr id="285" name="Shape 285"/>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1" name="Shape 291"/>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292" name="Shape 292"/>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8" name="Shape 298"/>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99" name="Shape 299"/>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Gloria – You should probably run through the process steps</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Engaged La Piana</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They conducted research and extensive internal and external interviews</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Engaged Affiliates at Convening in January</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Worked on the Plan with the Strategic Planning committee and UCP Finance Committee</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Presented draft elements at Annual Conference</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Board Approved final plan after several meetings and discussions</a:t>
            </a:r>
          </a:p>
          <a:p>
            <a:pPr marL="230589" marR="0" lvl="0" indent="-230589" algn="l" rtl="0">
              <a:spcBef>
                <a:spcPts val="0"/>
              </a:spcBef>
              <a:buClr>
                <a:schemeClr val="dk1"/>
              </a:buClr>
              <a:buSzPct val="100000"/>
              <a:buFont typeface="Calibri"/>
              <a:buAutoNum type="arabicPeriod"/>
            </a:pPr>
            <a:r>
              <a:rPr lang="en-US" sz="1200" b="0" i="0" u="none" strike="noStrike" cap="none" baseline="0">
                <a:solidFill>
                  <a:schemeClr val="dk1"/>
                </a:solidFill>
                <a:latin typeface="Calibri"/>
                <a:ea typeface="Calibri"/>
                <a:cs typeface="Calibri"/>
                <a:sym typeface="Calibri"/>
              </a:rPr>
              <a:t>Now Into Implementation</a:t>
            </a:r>
          </a:p>
          <a:p>
            <a:pPr marL="230589" marR="0" lvl="0" indent="-154389" algn="l" rtl="0">
              <a:spcBef>
                <a:spcPts val="0"/>
              </a:spcBef>
              <a:buClr>
                <a:schemeClr val="dk1"/>
              </a:buClr>
              <a:buFont typeface="Calibri"/>
              <a:buNone/>
            </a:pPr>
            <a:endParaRPr sz="1200" b="0" i="0" u="none" strike="noStrike" cap="none" baseline="0">
              <a:solidFill>
                <a:schemeClr val="dk1"/>
              </a:solidFill>
              <a:latin typeface="Calibri"/>
              <a:ea typeface="Calibri"/>
              <a:cs typeface="Calibri"/>
              <a:sym typeface="Calibri"/>
            </a:endParaRPr>
          </a:p>
        </p:txBody>
      </p:sp>
      <p:sp>
        <p:nvSpPr>
          <p:cNvPr id="44" name="Shape 44"/>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690087" y="4413528"/>
            <a:ext cx="5520689" cy="4181236"/>
          </a:xfrm>
          <a:prstGeom prst="rect">
            <a:avLst/>
          </a:prstGeom>
        </p:spPr>
        <p:txBody>
          <a:bodyPr lIns="91425" tIns="91425" rIns="91425" bIns="91425" anchor="t" anchorCtr="0">
            <a:noAutofit/>
          </a:bodyPr>
          <a:lstStyle/>
          <a:p>
            <a:pPr>
              <a:spcBef>
                <a:spcPts val="0"/>
              </a:spcBef>
              <a:buNone/>
            </a:pPr>
            <a:endParaRPr/>
          </a:p>
        </p:txBody>
      </p:sp>
      <p:sp>
        <p:nvSpPr>
          <p:cNvPr id="50" name="Shape 50"/>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690087" y="4413528"/>
            <a:ext cx="5520689" cy="4181236"/>
          </a:xfrm>
          <a:prstGeom prst="rect">
            <a:avLst/>
          </a:prstGeom>
        </p:spPr>
        <p:txBody>
          <a:bodyPr lIns="91425" tIns="91425" rIns="91425" bIns="91425" anchor="t" anchorCtr="0">
            <a:noAutofit/>
          </a:bodyPr>
          <a:lstStyle/>
          <a:p>
            <a:pPr>
              <a:spcBef>
                <a:spcPts val="0"/>
              </a:spcBef>
              <a:buNone/>
            </a:pPr>
            <a:endParaRPr/>
          </a:p>
        </p:txBody>
      </p:sp>
      <p:sp>
        <p:nvSpPr>
          <p:cNvPr id="62" name="Shape 62"/>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68" name="Shape 68"/>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3" name="Shape 103"/>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40" name="Shape 140"/>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9" name="Shape 179"/>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28713" y="696913"/>
            <a:ext cx="4643437" cy="34845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7" name="Shape 217"/>
          <p:cNvSpPr txBox="1">
            <a:spLocks noGrp="1"/>
          </p:cNvSpPr>
          <p:nvPr>
            <p:ph type="body" idx="1"/>
          </p:nvPr>
        </p:nvSpPr>
        <p:spPr>
          <a:xfrm>
            <a:off x="690087" y="4413528"/>
            <a:ext cx="5520689" cy="4181236"/>
          </a:xfrm>
          <a:prstGeom prst="rect">
            <a:avLst/>
          </a:prstGeom>
          <a:noFill/>
          <a:ln>
            <a:noFill/>
          </a:ln>
        </p:spPr>
        <p:txBody>
          <a:bodyPr lIns="92225" tIns="46100" rIns="92225" bIns="461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8" name="Shape 218"/>
          <p:cNvSpPr txBox="1">
            <a:spLocks noGrp="1"/>
          </p:cNvSpPr>
          <p:nvPr>
            <p:ph type="sldNum" idx="12"/>
          </p:nvPr>
        </p:nvSpPr>
        <p:spPr>
          <a:xfrm>
            <a:off x="3908891" y="8825443"/>
            <a:ext cx="2990373" cy="464582"/>
          </a:xfrm>
          <a:prstGeom prst="rect">
            <a:avLst/>
          </a:prstGeom>
          <a:noFill/>
          <a:ln>
            <a:noFill/>
          </a:ln>
        </p:spPr>
        <p:txBody>
          <a:bodyPr lIns="92225" tIns="46100" rIns="92225" bIns="461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490470" y="2564828"/>
            <a:ext cx="8185943" cy="949615"/>
          </a:xfrm>
          <a:prstGeom prst="rect">
            <a:avLst/>
          </a:prstGeom>
          <a:noFill/>
          <a:ln>
            <a:noFill/>
          </a:ln>
        </p:spPr>
        <p:txBody>
          <a:bodyPr lIns="91425" tIns="91425" rIns="91425" bIns="91425" anchor="ctr" anchorCtr="0"/>
          <a:lstStyle>
            <a:lvl1pPr marL="0" marR="0" indent="0" algn="l" rtl="0">
              <a:spcBef>
                <a:spcPts val="0"/>
              </a:spcBef>
              <a:buClr>
                <a:schemeClr val="lt1"/>
              </a:buClr>
              <a:buFont typeface="Helvetica Neue"/>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3" name="Shape 13"/>
          <p:cNvSpPr txBox="1">
            <a:spLocks noGrp="1"/>
          </p:cNvSpPr>
          <p:nvPr>
            <p:ph type="subTitle" idx="1"/>
          </p:nvPr>
        </p:nvSpPr>
        <p:spPr>
          <a:xfrm>
            <a:off x="1651914" y="3603689"/>
            <a:ext cx="6997042" cy="568202"/>
          </a:xfrm>
          <a:prstGeom prst="rect">
            <a:avLst/>
          </a:prstGeom>
          <a:noFill/>
          <a:ln>
            <a:noFill/>
          </a:ln>
        </p:spPr>
        <p:txBody>
          <a:bodyPr lIns="91425" tIns="91425" rIns="91425" bIns="91425" anchor="t" anchorCtr="0"/>
          <a:lstStyle>
            <a:lvl1pPr marL="0" marR="0" indent="0" algn="r" rtl="0">
              <a:lnSpc>
                <a:spcPct val="90000"/>
              </a:lnSpc>
              <a:spcBef>
                <a:spcPts val="540"/>
              </a:spcBef>
              <a:buClr>
                <a:srgbClr val="F29725"/>
              </a:buClr>
              <a:buFont typeface="Arial"/>
              <a:buNone/>
              <a:defRPr/>
            </a:lvl1pPr>
            <a:lvl2pPr marL="457200" marR="0" indent="0" algn="ctr" rtl="0">
              <a:lnSpc>
                <a:spcPct val="90000"/>
              </a:lnSpc>
              <a:spcBef>
                <a:spcPts val="440"/>
              </a:spcBef>
              <a:buClr>
                <a:srgbClr val="F29725"/>
              </a:buClr>
              <a:buFont typeface="Arial"/>
              <a:buNone/>
              <a:defRPr/>
            </a:lvl2pPr>
            <a:lvl3pPr marL="914400" marR="0" indent="0" algn="ctr" rtl="0">
              <a:lnSpc>
                <a:spcPct val="90000"/>
              </a:lnSpc>
              <a:spcBef>
                <a:spcPts val="360"/>
              </a:spcBef>
              <a:buClr>
                <a:srgbClr val="F29725"/>
              </a:buClr>
              <a:buFont typeface="Arial"/>
              <a:buNone/>
              <a:defRPr/>
            </a:lvl3pPr>
            <a:lvl4pPr marL="1371600" marR="0" indent="0" algn="ctr" rtl="0">
              <a:lnSpc>
                <a:spcPct val="90000"/>
              </a:lnSpc>
              <a:spcBef>
                <a:spcPts val="340"/>
              </a:spcBef>
              <a:buClr>
                <a:srgbClr val="F29725"/>
              </a:buClr>
              <a:buFont typeface="Arial"/>
              <a:buNone/>
              <a:defRPr/>
            </a:lvl4pPr>
            <a:lvl5pPr marL="1828800" marR="0" indent="0" algn="ctr" rtl="0">
              <a:lnSpc>
                <a:spcPct val="90000"/>
              </a:lnSpc>
              <a:spcBef>
                <a:spcPts val="320"/>
              </a:spcBef>
              <a:buClr>
                <a:srgbClr val="F29725"/>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78170" y="986654"/>
            <a:ext cx="8123504" cy="595895"/>
          </a:xfrm>
          <a:prstGeom prst="rect">
            <a:avLst/>
          </a:prstGeom>
          <a:noFill/>
          <a:ln>
            <a:noFill/>
          </a:ln>
        </p:spPr>
        <p:txBody>
          <a:bodyPr lIns="91425" tIns="91425" rIns="91425" bIns="91425" anchor="ctr" anchorCtr="0"/>
          <a:lstStyle>
            <a:lvl1pPr algn="l" rtl="0">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94541" y="1791577"/>
            <a:ext cx="8079674" cy="4132799"/>
          </a:xfrm>
          <a:prstGeom prst="rect">
            <a:avLst/>
          </a:prstGeom>
          <a:noFill/>
          <a:ln>
            <a:noFill/>
          </a:ln>
        </p:spPr>
        <p:txBody>
          <a:bodyPr lIns="91425" tIns="91425" rIns="91425" bIns="91425" anchor="t" anchorCtr="0"/>
          <a:lstStyle>
            <a:lvl1pPr marL="0" indent="0" algn="l" rtl="0">
              <a:lnSpc>
                <a:spcPct val="90000"/>
              </a:lnSpc>
              <a:spcBef>
                <a:spcPts val="520"/>
              </a:spcBef>
              <a:buClr>
                <a:srgbClr val="F29725"/>
              </a:buClr>
              <a:buFont typeface="Arial"/>
              <a:buNone/>
              <a:defRPr/>
            </a:lvl1pPr>
            <a:lvl2pPr marL="742950" indent="-146050" algn="l" rtl="0">
              <a:lnSpc>
                <a:spcPct val="90000"/>
              </a:lnSpc>
              <a:spcBef>
                <a:spcPts val="440"/>
              </a:spcBef>
              <a:buClr>
                <a:srgbClr val="F29725"/>
              </a:buClr>
              <a:buFont typeface="Arial"/>
              <a:buChar char="•"/>
              <a:defRPr/>
            </a:lvl2pPr>
            <a:lvl3pPr marL="1143000" indent="-114300" algn="l" rtl="0">
              <a:lnSpc>
                <a:spcPct val="90000"/>
              </a:lnSpc>
              <a:spcBef>
                <a:spcPts val="360"/>
              </a:spcBef>
              <a:buClr>
                <a:srgbClr val="F29725"/>
              </a:buClr>
              <a:buFont typeface="Arial"/>
              <a:buChar char="•"/>
              <a:defRPr/>
            </a:lvl3pPr>
            <a:lvl4pPr marL="1600200" indent="-120650" algn="l" rtl="0">
              <a:lnSpc>
                <a:spcPct val="90000"/>
              </a:lnSpc>
              <a:spcBef>
                <a:spcPts val="340"/>
              </a:spcBef>
              <a:buClr>
                <a:srgbClr val="F29725"/>
              </a:buClr>
              <a:buFont typeface="Arial"/>
              <a:buChar char="•"/>
              <a:defRPr/>
            </a:lvl4pPr>
            <a:lvl5pPr marL="2057400" indent="-127000" algn="l" rtl="0">
              <a:lnSpc>
                <a:spcPct val="90000"/>
              </a:lnSpc>
              <a:spcBef>
                <a:spcPts val="320"/>
              </a:spcBef>
              <a:buClr>
                <a:srgbClr val="F29725"/>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bg>
      <p:bgPr>
        <a:blipFill rotWithShape="1">
          <a:blip r:embed="rId2">
            <a:alphaModFix/>
          </a:blip>
          <a:stretch>
            <a:fillRect/>
          </a:stretch>
        </a:blipFill>
        <a:effectLst/>
      </p:bgPr>
    </p:bg>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91993" y="2816077"/>
            <a:ext cx="5840865" cy="756134"/>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ection Header">
    <p:bg>
      <p:bgPr>
        <a:blipFill rotWithShape="1">
          <a:blip r:embed="rId2">
            <a:alphaModFix/>
          </a:blip>
          <a:stretch>
            <a:fillRect/>
          </a:stretch>
        </a:blip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84189" y="2859583"/>
            <a:ext cx="7772400" cy="654921"/>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78170" y="1006601"/>
            <a:ext cx="8123504" cy="547525"/>
          </a:xfrm>
          <a:prstGeom prst="rect">
            <a:avLst/>
          </a:prstGeom>
          <a:noFill/>
          <a:ln>
            <a:noFill/>
          </a:ln>
        </p:spPr>
        <p:txBody>
          <a:bodyPr lIns="91425" tIns="91425" rIns="91425" bIns="91425" anchor="ctr" anchorCtr="0"/>
          <a:lstStyle>
            <a:lvl1pPr algn="l" rtl="0">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480539" y="1791576"/>
            <a:ext cx="4064001" cy="42642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2"/>
          </p:nvPr>
        </p:nvSpPr>
        <p:spPr>
          <a:xfrm>
            <a:off x="4648200" y="1791576"/>
            <a:ext cx="3953475" cy="426420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78170" y="986654"/>
            <a:ext cx="8123504" cy="595895"/>
          </a:xfrm>
          <a:prstGeom prst="rect">
            <a:avLst/>
          </a:prstGeom>
          <a:noFill/>
          <a:ln>
            <a:noFill/>
          </a:ln>
        </p:spPr>
        <p:txBody>
          <a:bodyPr lIns="91425" tIns="91425" rIns="91425" bIns="91425" anchor="ctr" anchorCtr="0"/>
          <a:lstStyle>
            <a:lvl1pPr algn="l" rtl="0">
              <a:spcBef>
                <a:spcPts val="0"/>
              </a:spcBef>
              <a:buClr>
                <a:schemeClr val="dk2"/>
              </a:buClr>
              <a:buFont typeface="Helvetica Neue"/>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76735" y="1153892"/>
            <a:ext cx="7920001" cy="408474"/>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a:spLocks noGrp="1"/>
          </p:cNvSpPr>
          <p:nvPr>
            <p:ph type="pic" idx="2"/>
          </p:nvPr>
        </p:nvSpPr>
        <p:spPr>
          <a:xfrm>
            <a:off x="590377" y="1730222"/>
            <a:ext cx="7015891" cy="3408433"/>
          </a:xfrm>
          <a:prstGeom prst="rect">
            <a:avLst/>
          </a:prstGeom>
          <a:noFill/>
          <a:ln>
            <a:noFill/>
          </a:ln>
        </p:spPr>
      </p:sp>
      <p:sp>
        <p:nvSpPr>
          <p:cNvPr id="31" name="Shape 31"/>
          <p:cNvSpPr txBox="1">
            <a:spLocks noGrp="1"/>
          </p:cNvSpPr>
          <p:nvPr>
            <p:ph type="body" idx="1"/>
          </p:nvPr>
        </p:nvSpPr>
        <p:spPr>
          <a:xfrm>
            <a:off x="490466" y="5143532"/>
            <a:ext cx="7115803" cy="609225"/>
          </a:xfrm>
          <a:prstGeom prst="rect">
            <a:avLst/>
          </a:prstGeom>
          <a:noFill/>
          <a:ln>
            <a:noFill/>
          </a:ln>
        </p:spPr>
        <p:txBody>
          <a:bodyPr lIns="91425" tIns="91425" rIns="91425" bIns="91425" anchor="t" anchorCtr="0"/>
          <a:lstStyle>
            <a:lvl1pPr marL="0" indent="0" rtl="0">
              <a:spcBef>
                <a:spcPts val="0"/>
              </a:spcBef>
              <a:buFont typeface="Helvetica Neue"/>
              <a:buNone/>
              <a:defRPr/>
            </a:lvl1pPr>
            <a:lvl2pPr marL="457200" indent="0" rtl="0">
              <a:spcBef>
                <a:spcPts val="0"/>
              </a:spcBef>
              <a:buFont typeface="Helvetica Neue"/>
              <a:buNone/>
              <a:defRPr/>
            </a:lvl2pPr>
            <a:lvl3pPr marL="914400" indent="0" rtl="0">
              <a:spcBef>
                <a:spcPts val="0"/>
              </a:spcBef>
              <a:buFont typeface="Helvetica Neue"/>
              <a:buNone/>
              <a:defRPr/>
            </a:lvl3pPr>
            <a:lvl4pPr marL="1371600" indent="0" rtl="0">
              <a:spcBef>
                <a:spcPts val="0"/>
              </a:spcBef>
              <a:buFont typeface="Helvetica Neue"/>
              <a:buNone/>
              <a:defRPr/>
            </a:lvl4pPr>
            <a:lvl5pPr marL="1828800" indent="0" rtl="0">
              <a:spcBef>
                <a:spcPts val="0"/>
              </a:spcBef>
              <a:buFont typeface="Helvetica Neue"/>
              <a:buNone/>
              <a:defRPr/>
            </a:lvl5pPr>
            <a:lvl6pPr marL="2286000" indent="0" rtl="0">
              <a:spcBef>
                <a:spcPts val="0"/>
              </a:spcBef>
              <a:buFont typeface="Trebuchet MS"/>
              <a:buNone/>
              <a:defRPr/>
            </a:lvl6pPr>
            <a:lvl7pPr marL="2743200" indent="0" rtl="0">
              <a:spcBef>
                <a:spcPts val="0"/>
              </a:spcBef>
              <a:buFont typeface="Trebuchet MS"/>
              <a:buNone/>
              <a:defRPr/>
            </a:lvl7pPr>
            <a:lvl8pPr marL="3200400" indent="0" rtl="0">
              <a:spcBef>
                <a:spcPts val="0"/>
              </a:spcBef>
              <a:buFont typeface="Trebuchet MS"/>
              <a:buNone/>
              <a:defRPr/>
            </a:lvl8pPr>
            <a:lvl9pPr marL="3657600" indent="0" rtl="0">
              <a:spcBef>
                <a:spcPts val="0"/>
              </a:spcBef>
              <a:buFont typeface="Trebuchet MS"/>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78170" y="986654"/>
            <a:ext cx="8123504" cy="595895"/>
          </a:xfrm>
          <a:prstGeom prst="rect">
            <a:avLst/>
          </a:prstGeom>
          <a:noFill/>
          <a:ln>
            <a:noFill/>
          </a:ln>
        </p:spPr>
        <p:txBody>
          <a:bodyPr lIns="91425" tIns="91425" rIns="91425" bIns="91425" anchor="ctr" anchorCtr="0"/>
          <a:lstStyle>
            <a:lvl1pPr marL="0" marR="0" indent="0" algn="l" rtl="0">
              <a:spcBef>
                <a:spcPts val="0"/>
              </a:spcBef>
              <a:buClr>
                <a:schemeClr val="dk2"/>
              </a:buClr>
              <a:buFont typeface="Helvetica Neue"/>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94541" y="1791577"/>
            <a:ext cx="8079674" cy="4132799"/>
          </a:xfrm>
          <a:prstGeom prst="rect">
            <a:avLst/>
          </a:prstGeom>
          <a:noFill/>
          <a:ln>
            <a:noFill/>
          </a:ln>
        </p:spPr>
        <p:txBody>
          <a:bodyPr lIns="91425" tIns="91425" rIns="91425" bIns="91425" anchor="t" anchorCtr="0"/>
          <a:lstStyle>
            <a:lvl1pPr marL="0" marR="0" indent="0" algn="l" rtl="0">
              <a:lnSpc>
                <a:spcPct val="90000"/>
              </a:lnSpc>
              <a:spcBef>
                <a:spcPts val="520"/>
              </a:spcBef>
              <a:buClr>
                <a:srgbClr val="F29725"/>
              </a:buClr>
              <a:buFont typeface="Arial"/>
              <a:buNone/>
              <a:defRPr/>
            </a:lvl1pPr>
            <a:lvl2pPr marL="742950" marR="0" indent="-146050" algn="l" rtl="0">
              <a:lnSpc>
                <a:spcPct val="90000"/>
              </a:lnSpc>
              <a:spcBef>
                <a:spcPts val="440"/>
              </a:spcBef>
              <a:buClr>
                <a:srgbClr val="F29725"/>
              </a:buClr>
              <a:buFont typeface="Arial"/>
              <a:buChar char="•"/>
              <a:defRPr/>
            </a:lvl2pPr>
            <a:lvl3pPr marL="1143000" marR="0" indent="-114300" algn="l" rtl="0">
              <a:lnSpc>
                <a:spcPct val="90000"/>
              </a:lnSpc>
              <a:spcBef>
                <a:spcPts val="360"/>
              </a:spcBef>
              <a:buClr>
                <a:srgbClr val="F29725"/>
              </a:buClr>
              <a:buFont typeface="Arial"/>
              <a:buChar char="•"/>
              <a:defRPr/>
            </a:lvl3pPr>
            <a:lvl4pPr marL="1600200" marR="0" indent="-120650" algn="l" rtl="0">
              <a:lnSpc>
                <a:spcPct val="90000"/>
              </a:lnSpc>
              <a:spcBef>
                <a:spcPts val="340"/>
              </a:spcBef>
              <a:buClr>
                <a:srgbClr val="F29725"/>
              </a:buClr>
              <a:buFont typeface="Arial"/>
              <a:buChar char="•"/>
              <a:defRPr/>
            </a:lvl4pPr>
            <a:lvl5pPr marL="2057400" marR="0" indent="-127000" algn="l" rtl="0">
              <a:lnSpc>
                <a:spcPct val="90000"/>
              </a:lnSpc>
              <a:spcBef>
                <a:spcPts val="320"/>
              </a:spcBef>
              <a:buClr>
                <a:srgbClr val="F29725"/>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490470" y="2564828"/>
            <a:ext cx="8185943" cy="949615"/>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Helvetica Neue"/>
              <a:buNone/>
            </a:pPr>
            <a:r>
              <a:rPr lang="en-US" sz="3800" b="1" i="0" u="none" strike="noStrike" cap="none" baseline="0">
                <a:solidFill>
                  <a:schemeClr val="lt1"/>
                </a:solidFill>
                <a:latin typeface="Helvetica Neue"/>
                <a:ea typeface="Helvetica Neue"/>
                <a:cs typeface="Helvetica Neue"/>
                <a:sym typeface="Helvetica Neue"/>
              </a:rPr>
              <a:t>THE NEW STRATEGIC APPROACH</a:t>
            </a:r>
          </a:p>
        </p:txBody>
      </p:sp>
      <p:sp>
        <p:nvSpPr>
          <p:cNvPr id="34" name="Shape 34"/>
          <p:cNvSpPr txBox="1">
            <a:spLocks noGrp="1"/>
          </p:cNvSpPr>
          <p:nvPr>
            <p:ph type="subTitle" idx="1"/>
          </p:nvPr>
        </p:nvSpPr>
        <p:spPr>
          <a:xfrm>
            <a:off x="1651914" y="3603689"/>
            <a:ext cx="6997042" cy="568202"/>
          </a:xfrm>
          <a:prstGeom prst="rect">
            <a:avLst/>
          </a:prstGeom>
          <a:noFill/>
          <a:ln>
            <a:noFill/>
          </a:ln>
        </p:spPr>
        <p:txBody>
          <a:bodyPr lIns="91425" tIns="45700" rIns="91425" bIns="45700" anchor="t" anchorCtr="0">
            <a:noAutofit/>
          </a:bodyPr>
          <a:lstStyle/>
          <a:p>
            <a:pPr marL="0" marR="0" lvl="0" indent="0" algn="r" rtl="0">
              <a:lnSpc>
                <a:spcPct val="75000"/>
              </a:lnSpc>
              <a:spcBef>
                <a:spcPts val="0"/>
              </a:spcBef>
              <a:buClr>
                <a:srgbClr val="F29725"/>
              </a:buClr>
              <a:buSzPct val="25000"/>
              <a:buFont typeface="Arial"/>
              <a:buNone/>
            </a:pPr>
            <a:r>
              <a:rPr lang="en-US" sz="2100" b="0" i="0" u="none" strike="noStrike" cap="none" baseline="0">
                <a:solidFill>
                  <a:srgbClr val="F29725"/>
                </a:solidFill>
                <a:latin typeface="Helvetica Neue"/>
                <a:ea typeface="Helvetica Neue"/>
                <a:cs typeface="Helvetica Neue"/>
                <a:sym typeface="Helvetica Neue"/>
              </a:rPr>
              <a:t/>
            </a:r>
            <a:br>
              <a:rPr lang="en-US" sz="2100" b="0" i="0" u="none" strike="noStrike" cap="none" baseline="0">
                <a:solidFill>
                  <a:srgbClr val="F29725"/>
                </a:solidFill>
                <a:latin typeface="Helvetica Neue"/>
                <a:ea typeface="Helvetica Neue"/>
                <a:cs typeface="Helvetica Neue"/>
                <a:sym typeface="Helvetica Neue"/>
              </a:rPr>
            </a:br>
            <a:endParaRPr lang="en-US" sz="2100" b="0" i="0" u="none" strike="noStrike" cap="none" baseline="0">
              <a:solidFill>
                <a:srgbClr val="F29725"/>
              </a:solidFill>
              <a:latin typeface="Helvetica Neue"/>
              <a:ea typeface="Helvetica Neue"/>
              <a:cs typeface="Helvetica Neue"/>
              <a:sym typeface="Helvetica Neue"/>
            </a:endParaRPr>
          </a:p>
        </p:txBody>
      </p:sp>
    </p:spTree>
  </p:cSld>
  <p:clrMapOvr>
    <a:masterClrMapping/>
  </p:clrMapOvr>
  <p:transition xmlns:p14="http://schemas.microsoft.com/office/powerpoint/2010/mai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PROCESS</a:t>
            </a:r>
          </a:p>
        </p:txBody>
      </p:sp>
      <p:sp>
        <p:nvSpPr>
          <p:cNvPr id="221" name="Shape 221"/>
          <p:cNvSpPr txBox="1">
            <a:spLocks noGrp="1"/>
          </p:cNvSpPr>
          <p:nvPr>
            <p:ph type="body" idx="1"/>
          </p:nvPr>
        </p:nvSpPr>
        <p:spPr>
          <a:xfrm>
            <a:off x="607506" y="1742381"/>
            <a:ext cx="6559124" cy="4691830"/>
          </a:xfrm>
          <a:prstGeom prst="rect">
            <a:avLst/>
          </a:prstGeom>
          <a:solidFill>
            <a:srgbClr val="FCE9D2"/>
          </a:solidFill>
          <a:ln>
            <a:noFill/>
          </a:ln>
        </p:spPr>
        <p:txBody>
          <a:bodyPr lIns="91425" tIns="45700" rIns="91425" bIns="45700" anchor="t" anchorCtr="0">
            <a:noAutofit/>
          </a:bodyPr>
          <a:lstStyle/>
          <a:p>
            <a:pPr marL="571500" marR="0" lvl="0" indent="-571500" algn="l" rtl="0">
              <a:lnSpc>
                <a:spcPct val="100000"/>
              </a:lnSpc>
              <a:spcBef>
                <a:spcPts val="0"/>
              </a:spcBef>
              <a:buClr>
                <a:srgbClr val="F29725"/>
              </a:buClr>
              <a:buSzPct val="85000"/>
              <a:buFont typeface="Noto Symbol"/>
              <a:buChar char="◻"/>
            </a:pPr>
            <a:r>
              <a:rPr lang="en-US" sz="2600" b="0" i="0" u="none" strike="noStrike" cap="none" baseline="0">
                <a:solidFill>
                  <a:srgbClr val="F19725"/>
                </a:solidFill>
                <a:latin typeface="Helvetica Neue"/>
                <a:ea typeface="Helvetica Neue"/>
                <a:cs typeface="Helvetica Neue"/>
                <a:sym typeface="Helvetica Neue"/>
              </a:rPr>
              <a:t>Restructure Talent</a:t>
            </a:r>
          </a:p>
          <a:p>
            <a:pPr marL="1314450" marR="0" lvl="1" indent="-577850" algn="l" rtl="0">
              <a:lnSpc>
                <a:spcPct val="100000"/>
              </a:lnSpc>
              <a:spcBef>
                <a:spcPts val="440"/>
              </a:spcBef>
              <a:buClr>
                <a:srgbClr val="F29725"/>
              </a:buClr>
              <a:buSzPct val="85000"/>
              <a:buFont typeface="Noto Symbol"/>
              <a:buChar char="☑"/>
            </a:pPr>
            <a:r>
              <a:rPr lang="en-US" sz="2200" b="0" i="0" u="none" strike="noStrike" cap="none" baseline="0">
                <a:solidFill>
                  <a:schemeClr val="dk2"/>
                </a:solidFill>
                <a:latin typeface="Helvetica Neue"/>
                <a:ea typeface="Helvetica Neue"/>
                <a:cs typeface="Helvetica Neue"/>
                <a:sym typeface="Helvetica Neue"/>
              </a:rPr>
              <a:t>Deep analysis of budgeted scenarios</a:t>
            </a:r>
          </a:p>
          <a:p>
            <a:pPr marL="1314450" marR="0" lvl="1" indent="-459105" algn="l" rtl="0">
              <a:lnSpc>
                <a:spcPct val="100000"/>
              </a:lnSpc>
              <a:spcBef>
                <a:spcPts val="440"/>
              </a:spcBef>
              <a:buClr>
                <a:srgbClr val="F29725"/>
              </a:buClr>
              <a:buFont typeface="Noto Symbol"/>
              <a:buNone/>
            </a:pPr>
            <a:endParaRPr sz="2200" b="0" i="0" u="none" strike="noStrike" cap="none" baseline="0">
              <a:solidFill>
                <a:schemeClr val="dk2"/>
              </a:solidFill>
              <a:latin typeface="Helvetica Neue"/>
              <a:ea typeface="Helvetica Neue"/>
              <a:cs typeface="Helvetica Neue"/>
              <a:sym typeface="Helvetica Neue"/>
            </a:endParaRPr>
          </a:p>
          <a:p>
            <a:pPr marL="571500" marR="0" lvl="0" indent="-571500" algn="l" rtl="0">
              <a:lnSpc>
                <a:spcPct val="100000"/>
              </a:lnSpc>
              <a:spcBef>
                <a:spcPts val="520"/>
              </a:spcBef>
              <a:buClr>
                <a:srgbClr val="F29725"/>
              </a:buClr>
              <a:buSzPct val="85000"/>
              <a:buFont typeface="Noto Symbol"/>
              <a:buChar char="◻"/>
            </a:pPr>
            <a:r>
              <a:rPr lang="en-US" sz="2600" b="0" i="0" u="none" strike="noStrike" cap="none" baseline="0">
                <a:solidFill>
                  <a:srgbClr val="F19725"/>
                </a:solidFill>
                <a:latin typeface="Helvetica Neue"/>
                <a:ea typeface="Helvetica Neue"/>
                <a:cs typeface="Helvetica Neue"/>
                <a:sym typeface="Helvetica Neue"/>
              </a:rPr>
              <a:t>Identify and develop core service areas/products</a:t>
            </a:r>
          </a:p>
          <a:p>
            <a:pPr marL="1314450" marR="0" lvl="1" indent="-577850" algn="l" rtl="0">
              <a:lnSpc>
                <a:spcPct val="100000"/>
              </a:lnSpc>
              <a:spcBef>
                <a:spcPts val="440"/>
              </a:spcBef>
              <a:buClr>
                <a:srgbClr val="F29725"/>
              </a:buClr>
              <a:buSzPct val="85000"/>
              <a:buFont typeface="Noto Symbol"/>
              <a:buChar char="☑"/>
            </a:pPr>
            <a:r>
              <a:rPr lang="en-US" sz="2200" b="0" i="0" u="none" strike="noStrike" cap="none" baseline="0">
                <a:solidFill>
                  <a:schemeClr val="dk2"/>
                </a:solidFill>
                <a:latin typeface="Helvetica Neue"/>
                <a:ea typeface="Helvetica Neue"/>
                <a:cs typeface="Helvetica Neue"/>
                <a:sym typeface="Helvetica Neue"/>
              </a:rPr>
              <a:t>Draft: Raben Group policy proposal</a:t>
            </a:r>
          </a:p>
          <a:p>
            <a:pPr marL="1314450" marR="0" lvl="1" indent="-577850" algn="l" rtl="0">
              <a:lnSpc>
                <a:spcPct val="100000"/>
              </a:lnSpc>
              <a:spcBef>
                <a:spcPts val="440"/>
              </a:spcBef>
              <a:buClr>
                <a:srgbClr val="F29725"/>
              </a:buClr>
              <a:buSzPct val="85000"/>
              <a:buFont typeface="Noto Symbol"/>
              <a:buChar char="☑"/>
            </a:pPr>
            <a:r>
              <a:rPr lang="en-US" sz="2200" b="0" i="0" u="none" strike="noStrike" cap="none" baseline="0">
                <a:solidFill>
                  <a:schemeClr val="dk2"/>
                </a:solidFill>
                <a:latin typeface="Helvetica Neue"/>
                <a:ea typeface="Helvetica Neue"/>
                <a:cs typeface="Helvetica Neue"/>
                <a:sym typeface="Helvetica Neue"/>
              </a:rPr>
              <a:t>Draft: Life Labs strategic plan</a:t>
            </a:r>
          </a:p>
          <a:p>
            <a:pPr marL="1314450" marR="0" lvl="1" indent="-459105" algn="l" rtl="0">
              <a:lnSpc>
                <a:spcPct val="100000"/>
              </a:lnSpc>
              <a:spcBef>
                <a:spcPts val="440"/>
              </a:spcBef>
              <a:buClr>
                <a:srgbClr val="F29725"/>
              </a:buClr>
              <a:buFont typeface="Noto Symbol"/>
              <a:buNone/>
            </a:pPr>
            <a:endParaRPr sz="2200" b="0" i="0" u="none" strike="noStrike" cap="none" baseline="0">
              <a:solidFill>
                <a:schemeClr val="dk2"/>
              </a:solidFill>
              <a:latin typeface="Helvetica Neue"/>
              <a:ea typeface="Helvetica Neue"/>
              <a:cs typeface="Helvetica Neue"/>
              <a:sym typeface="Helvetica Neue"/>
            </a:endParaRPr>
          </a:p>
          <a:p>
            <a:pPr marL="571500" marR="0" lvl="0" indent="-571500" algn="l" rtl="0">
              <a:lnSpc>
                <a:spcPct val="100000"/>
              </a:lnSpc>
              <a:spcBef>
                <a:spcPts val="520"/>
              </a:spcBef>
              <a:buClr>
                <a:srgbClr val="F29725"/>
              </a:buClr>
              <a:buSzPct val="85000"/>
              <a:buFont typeface="Noto Symbol"/>
              <a:buChar char="◻"/>
            </a:pPr>
            <a:r>
              <a:rPr lang="en-US" sz="2600" b="0" i="0" u="none" strike="noStrike" cap="none" baseline="0">
                <a:solidFill>
                  <a:srgbClr val="F19725"/>
                </a:solidFill>
                <a:latin typeface="Helvetica Neue"/>
                <a:ea typeface="Helvetica Neue"/>
                <a:cs typeface="Helvetica Neue"/>
                <a:sym typeface="Helvetica Neue"/>
              </a:rPr>
              <a:t>Pursue new funding (grants, foundations, third party, dues)</a:t>
            </a:r>
            <a:r>
              <a:rPr lang="en-US" sz="2600" b="0" i="0" u="none" strike="noStrike" cap="none" baseline="0">
                <a:solidFill>
                  <a:schemeClr val="dk2"/>
                </a:solidFill>
                <a:latin typeface="Helvetica Neue"/>
                <a:ea typeface="Helvetica Neue"/>
                <a:cs typeface="Helvetica Neue"/>
                <a:sym typeface="Helvetica Neue"/>
              </a:rPr>
              <a:t>	</a:t>
            </a:r>
          </a:p>
          <a:p>
            <a:pPr marL="1314450" marR="0" lvl="1" indent="-459105" algn="l" rtl="0">
              <a:lnSpc>
                <a:spcPct val="100000"/>
              </a:lnSpc>
              <a:spcBef>
                <a:spcPts val="440"/>
              </a:spcBef>
              <a:buClr>
                <a:srgbClr val="F29725"/>
              </a:buClr>
              <a:buFont typeface="Noto Symbol"/>
              <a:buNone/>
            </a:pPr>
            <a:endParaRPr sz="2200" b="0" i="0" u="none" strike="noStrike" cap="none" baseline="0">
              <a:solidFill>
                <a:schemeClr val="dk2"/>
              </a:solidFill>
              <a:latin typeface="Helvetica Neue"/>
              <a:ea typeface="Helvetica Neue"/>
              <a:cs typeface="Helvetica Neue"/>
              <a:sym typeface="Helvetica Neue"/>
            </a:endParaRPr>
          </a:p>
          <a:p>
            <a:pPr marL="1314450" marR="0" lvl="1" indent="-459105" algn="l" rtl="0">
              <a:lnSpc>
                <a:spcPct val="100000"/>
              </a:lnSpc>
              <a:spcBef>
                <a:spcPts val="440"/>
              </a:spcBef>
              <a:buClr>
                <a:srgbClr val="F29725"/>
              </a:buClr>
              <a:buFont typeface="Noto Symbol"/>
              <a:buNone/>
            </a:pPr>
            <a:endParaRPr sz="2200" b="0" i="0" u="none" strike="noStrike" cap="none" baseline="0">
              <a:solidFill>
                <a:schemeClr val="dk2"/>
              </a:solidFill>
              <a:latin typeface="Helvetica Neue"/>
              <a:ea typeface="Helvetica Neue"/>
              <a:cs typeface="Helvetica Neue"/>
              <a:sym typeface="Helvetica Neue"/>
            </a:endParaRPr>
          </a:p>
          <a:p>
            <a:pPr marL="571500" marR="0" lvl="0" indent="-431165" algn="l" rtl="0">
              <a:lnSpc>
                <a:spcPct val="100000"/>
              </a:lnSpc>
              <a:spcBef>
                <a:spcPts val="520"/>
              </a:spcBef>
              <a:buClr>
                <a:srgbClr val="F29725"/>
              </a:buClr>
              <a:buFont typeface="Noto Symbol"/>
              <a:buNone/>
            </a:pPr>
            <a:endParaRPr sz="2600" b="0" i="0" u="none" strike="noStrike" cap="none" baseline="0">
              <a:solidFill>
                <a:schemeClr val="dk2"/>
              </a:solidFill>
              <a:latin typeface="Helvetica Neue"/>
              <a:ea typeface="Helvetica Neue"/>
              <a:cs typeface="Helvetica Neue"/>
              <a:sym typeface="Helvetica Neue"/>
            </a:endParaRPr>
          </a:p>
          <a:p>
            <a:pPr marL="1314450" marR="0" lvl="1" indent="-459105" algn="l" rtl="0">
              <a:lnSpc>
                <a:spcPct val="100000"/>
              </a:lnSpc>
              <a:spcBef>
                <a:spcPts val="440"/>
              </a:spcBef>
              <a:buClr>
                <a:srgbClr val="F29725"/>
              </a:buClr>
              <a:buFont typeface="Noto Symbol"/>
              <a:buNone/>
            </a:pPr>
            <a:endParaRPr sz="2200" b="0" i="0" u="none" strike="noStrike" cap="none" baseline="0">
              <a:solidFill>
                <a:schemeClr val="dk2"/>
              </a:solidFill>
              <a:latin typeface="Helvetica Neue"/>
              <a:ea typeface="Helvetica Neue"/>
              <a:cs typeface="Helvetica Neue"/>
              <a:sym typeface="Helvetica Neue"/>
            </a:endParaRPr>
          </a:p>
          <a:p>
            <a:pPr marL="1314450" marR="0" lvl="1" indent="-459105" algn="l" rtl="0">
              <a:lnSpc>
                <a:spcPct val="100000"/>
              </a:lnSpc>
              <a:spcBef>
                <a:spcPts val="440"/>
              </a:spcBef>
              <a:buClr>
                <a:srgbClr val="F29725"/>
              </a:buClr>
              <a:buFont typeface="Noto Symbol"/>
              <a:buNone/>
            </a:pPr>
            <a:endParaRPr sz="2200" b="0" i="0" u="none" strike="noStrike" cap="none" baseline="0">
              <a:solidFill>
                <a:schemeClr val="dk2"/>
              </a:solidFill>
              <a:latin typeface="Helvetica Neue"/>
              <a:ea typeface="Helvetica Neue"/>
              <a:cs typeface="Helvetica Neue"/>
              <a:sym typeface="Helvetica Neue"/>
            </a:endParaRPr>
          </a:p>
          <a:p>
            <a:pPr marL="1714500" marR="0" lvl="2" indent="-474344" algn="l" rtl="0">
              <a:lnSpc>
                <a:spcPct val="100000"/>
              </a:lnSpc>
              <a:spcBef>
                <a:spcPts val="360"/>
              </a:spcBef>
              <a:buClr>
                <a:srgbClr val="F29725"/>
              </a:buClr>
              <a:buFont typeface="Noto Symbol"/>
              <a:buNone/>
            </a:pPr>
            <a:endParaRPr sz="1800" b="0" i="0" u="none" strike="noStrike" cap="none" baseline="0">
              <a:solidFill>
                <a:schemeClr val="dk2"/>
              </a:solidFill>
              <a:latin typeface="Helvetica Neue"/>
              <a:ea typeface="Helvetica Neue"/>
              <a:cs typeface="Helvetica Neue"/>
              <a:sym typeface="Helvetica Neue"/>
            </a:endParaRPr>
          </a:p>
        </p:txBody>
      </p:sp>
    </p:spTree>
  </p:cSld>
  <p:clrMapOvr>
    <a:masterClrMapping/>
  </p:clrMapOvr>
  <p:transition xmlns:p14="http://schemas.microsoft.com/office/powerpoint/2010/mai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PROCESS CONTD.</a:t>
            </a:r>
          </a:p>
        </p:txBody>
      </p:sp>
      <p:sp>
        <p:nvSpPr>
          <p:cNvPr id="228" name="Shape 228"/>
          <p:cNvSpPr txBox="1">
            <a:spLocks noGrp="1"/>
          </p:cNvSpPr>
          <p:nvPr>
            <p:ph type="body" idx="1"/>
          </p:nvPr>
        </p:nvSpPr>
        <p:spPr>
          <a:xfrm>
            <a:off x="1889146" y="1718105"/>
            <a:ext cx="6454588" cy="4128318"/>
          </a:xfrm>
          <a:prstGeom prst="rect">
            <a:avLst/>
          </a:prstGeom>
          <a:solidFill>
            <a:srgbClr val="FCEAD3"/>
          </a:solidFill>
          <a:ln>
            <a:noFill/>
          </a:ln>
        </p:spPr>
        <p:txBody>
          <a:bodyPr lIns="91425" tIns="45700" rIns="91425" bIns="45700" anchor="t" anchorCtr="0">
            <a:noAutofit/>
          </a:bodyPr>
          <a:lstStyle/>
          <a:p>
            <a:pPr marL="571500" marR="0" lvl="0" indent="-571500" algn="l" rtl="0">
              <a:lnSpc>
                <a:spcPct val="80000"/>
              </a:lnSpc>
              <a:spcBef>
                <a:spcPts val="0"/>
              </a:spcBef>
              <a:buClr>
                <a:srgbClr val="F29725"/>
              </a:buClr>
              <a:buSzPct val="85000"/>
              <a:buFont typeface="Noto Symbol"/>
              <a:buChar char="◻"/>
            </a:pPr>
            <a:r>
              <a:rPr lang="en-US" sz="2200" b="0" i="0" u="none" strike="noStrike" cap="none" baseline="0">
                <a:solidFill>
                  <a:srgbClr val="F19725"/>
                </a:solidFill>
                <a:latin typeface="Helvetica Neue"/>
                <a:ea typeface="Helvetica Neue"/>
                <a:cs typeface="Helvetica Neue"/>
                <a:sym typeface="Helvetica Neue"/>
              </a:rPr>
              <a:t>Develop and create different membership connections</a:t>
            </a:r>
          </a:p>
          <a:p>
            <a:pPr marL="1314450" marR="0" lvl="1" indent="-577849" algn="l" rtl="0">
              <a:lnSpc>
                <a:spcPct val="80000"/>
              </a:lnSpc>
              <a:spcBef>
                <a:spcPts val="370"/>
              </a:spcBef>
              <a:buClr>
                <a:srgbClr val="F29725"/>
              </a:buClr>
              <a:buSzPct val="82763"/>
              <a:buFont typeface="Noto Symbol"/>
              <a:buChar char="◻"/>
            </a:pPr>
            <a:r>
              <a:rPr lang="en-US" sz="1850" b="0" i="0" u="none" strike="noStrike" cap="none" baseline="0">
                <a:solidFill>
                  <a:schemeClr val="dk2"/>
                </a:solidFill>
                <a:latin typeface="Helvetica Neue"/>
                <a:ea typeface="Helvetica Neue"/>
                <a:cs typeface="Helvetica Neue"/>
                <a:sym typeface="Helvetica Neue"/>
              </a:rPr>
              <a:t>Drafting comprehensive affiliate and membership plans</a:t>
            </a:r>
          </a:p>
          <a:p>
            <a:pPr marL="1314450" marR="0" lvl="1" indent="-476916" algn="l" rtl="0">
              <a:lnSpc>
                <a:spcPct val="80000"/>
              </a:lnSpc>
              <a:spcBef>
                <a:spcPts val="374"/>
              </a:spcBef>
              <a:buClr>
                <a:srgbClr val="F29725"/>
              </a:buClr>
              <a:buFont typeface="Noto Symbol"/>
              <a:buNone/>
            </a:pPr>
            <a:endParaRPr sz="1850" b="0" i="0" u="none" strike="noStrike" cap="none" baseline="0">
              <a:solidFill>
                <a:schemeClr val="dk2"/>
              </a:solidFill>
              <a:latin typeface="Helvetica Neue"/>
              <a:ea typeface="Helvetica Neue"/>
              <a:cs typeface="Helvetica Neue"/>
              <a:sym typeface="Helvetica Neue"/>
            </a:endParaRPr>
          </a:p>
          <a:p>
            <a:pPr marL="571500" marR="0" lvl="0" indent="-571500" algn="l" rtl="0">
              <a:lnSpc>
                <a:spcPct val="80000"/>
              </a:lnSpc>
              <a:spcBef>
                <a:spcPts val="440"/>
              </a:spcBef>
              <a:buClr>
                <a:srgbClr val="F29725"/>
              </a:buClr>
              <a:buSzPct val="85000"/>
              <a:buFont typeface="Noto Symbol"/>
              <a:buChar char="◻"/>
            </a:pPr>
            <a:r>
              <a:rPr lang="en-US" sz="2200" b="0" i="0" u="none" strike="noStrike" cap="none" baseline="0">
                <a:solidFill>
                  <a:srgbClr val="F19725"/>
                </a:solidFill>
                <a:latin typeface="Helvetica Neue"/>
                <a:ea typeface="Helvetica Neue"/>
                <a:cs typeface="Helvetica Neue"/>
                <a:sym typeface="Helvetica Neue"/>
              </a:rPr>
              <a:t>Manage Risks</a:t>
            </a:r>
          </a:p>
          <a:p>
            <a:pPr marL="1314450" marR="0" lvl="1" indent="-577849" algn="l" rtl="0">
              <a:lnSpc>
                <a:spcPct val="80000"/>
              </a:lnSpc>
              <a:spcBef>
                <a:spcPts val="370"/>
              </a:spcBef>
              <a:buClr>
                <a:srgbClr val="F29725"/>
              </a:buClr>
              <a:buSzPct val="82763"/>
              <a:buFont typeface="Noto Symbol"/>
              <a:buChar char="◻"/>
            </a:pPr>
            <a:r>
              <a:rPr lang="en-US" sz="1850" b="0" i="0" u="none" strike="noStrike" cap="none" baseline="0">
                <a:solidFill>
                  <a:schemeClr val="dk2"/>
                </a:solidFill>
                <a:latin typeface="Helvetica Neue"/>
                <a:ea typeface="Helvetica Neue"/>
                <a:cs typeface="Helvetica Neue"/>
                <a:sym typeface="Helvetica Neue"/>
              </a:rPr>
              <a:t>Affiliate Support</a:t>
            </a:r>
          </a:p>
          <a:p>
            <a:pPr marL="1314450" marR="0" lvl="1" indent="-577849" algn="l" rtl="0">
              <a:lnSpc>
                <a:spcPct val="80000"/>
              </a:lnSpc>
              <a:spcBef>
                <a:spcPts val="370"/>
              </a:spcBef>
              <a:buClr>
                <a:srgbClr val="F29725"/>
              </a:buClr>
              <a:buSzPct val="82763"/>
              <a:buFont typeface="Noto Symbol"/>
              <a:buChar char="◻"/>
            </a:pPr>
            <a:r>
              <a:rPr lang="en-US" sz="1850" b="0" i="0" u="none" strike="noStrike" cap="none" baseline="0">
                <a:solidFill>
                  <a:schemeClr val="dk2"/>
                </a:solidFill>
                <a:latin typeface="Helvetica Neue"/>
                <a:ea typeface="Helvetica Neue"/>
                <a:cs typeface="Helvetica Neue"/>
                <a:sym typeface="Helvetica Neue"/>
              </a:rPr>
              <a:t>Transition Road Bumps</a:t>
            </a:r>
          </a:p>
          <a:p>
            <a:pPr marL="1314450" marR="0" lvl="1" indent="-577849" algn="l" rtl="0">
              <a:lnSpc>
                <a:spcPct val="80000"/>
              </a:lnSpc>
              <a:spcBef>
                <a:spcPts val="370"/>
              </a:spcBef>
              <a:buClr>
                <a:srgbClr val="F29725"/>
              </a:buClr>
              <a:buSzPct val="82763"/>
              <a:buFont typeface="Noto Symbol"/>
              <a:buChar char="◻"/>
            </a:pPr>
            <a:r>
              <a:rPr lang="en-US" sz="1850" b="0" i="0" u="none" strike="noStrike" cap="none" baseline="0">
                <a:solidFill>
                  <a:schemeClr val="dk2"/>
                </a:solidFill>
                <a:latin typeface="Helvetica Neue"/>
                <a:ea typeface="Helvetica Neue"/>
                <a:cs typeface="Helvetica Neue"/>
                <a:sym typeface="Helvetica Neue"/>
              </a:rPr>
              <a:t>Talent Retention</a:t>
            </a:r>
          </a:p>
          <a:p>
            <a:pPr marL="1314450" marR="0" lvl="1" indent="-577849" algn="l" rtl="0">
              <a:lnSpc>
                <a:spcPct val="80000"/>
              </a:lnSpc>
              <a:spcBef>
                <a:spcPts val="370"/>
              </a:spcBef>
              <a:buClr>
                <a:srgbClr val="F29725"/>
              </a:buClr>
              <a:buSzPct val="82763"/>
              <a:buFont typeface="Noto Symbol"/>
              <a:buChar char="◻"/>
            </a:pPr>
            <a:r>
              <a:rPr lang="en-US" sz="1850" b="0" i="0" u="none" strike="noStrike" cap="none" baseline="0">
                <a:solidFill>
                  <a:schemeClr val="dk2"/>
                </a:solidFill>
                <a:latin typeface="Helvetica Neue"/>
                <a:ea typeface="Helvetica Neue"/>
                <a:cs typeface="Helvetica Neue"/>
                <a:sym typeface="Helvetica Neue"/>
              </a:rPr>
              <a:t>Untested Waters for UCP</a:t>
            </a:r>
          </a:p>
          <a:p>
            <a:pPr marL="1314450" marR="0" lvl="1" indent="-577849" algn="l" rtl="0">
              <a:lnSpc>
                <a:spcPct val="80000"/>
              </a:lnSpc>
              <a:spcBef>
                <a:spcPts val="370"/>
              </a:spcBef>
              <a:buClr>
                <a:srgbClr val="F29725"/>
              </a:buClr>
              <a:buSzPct val="82763"/>
              <a:buFont typeface="Noto Symbol"/>
              <a:buChar char="◻"/>
            </a:pPr>
            <a:r>
              <a:rPr lang="en-US" sz="1850" b="0" i="0" u="none" strike="noStrike" cap="none" baseline="0">
                <a:solidFill>
                  <a:schemeClr val="dk2"/>
                </a:solidFill>
                <a:latin typeface="Helvetica Neue"/>
                <a:ea typeface="Helvetica Neue"/>
                <a:cs typeface="Helvetica Neue"/>
                <a:sym typeface="Helvetica Neue"/>
              </a:rPr>
              <a:t>Revenue Dependent Strategies</a:t>
            </a:r>
          </a:p>
          <a:p>
            <a:pPr marL="1314450" marR="0" lvl="1" indent="-476916" algn="l" rtl="0">
              <a:lnSpc>
                <a:spcPct val="80000"/>
              </a:lnSpc>
              <a:spcBef>
                <a:spcPts val="374"/>
              </a:spcBef>
              <a:buClr>
                <a:srgbClr val="F29725"/>
              </a:buClr>
              <a:buFont typeface="Noto Symbol"/>
              <a:buNone/>
            </a:pPr>
            <a:endParaRPr sz="1850" b="0" i="0" u="none" strike="noStrike" cap="none" baseline="0">
              <a:solidFill>
                <a:schemeClr val="dk2"/>
              </a:solidFill>
              <a:latin typeface="Helvetica Neue"/>
              <a:ea typeface="Helvetica Neue"/>
              <a:cs typeface="Helvetica Neue"/>
              <a:sym typeface="Helvetica Neue"/>
            </a:endParaRPr>
          </a:p>
          <a:p>
            <a:pPr marL="571500" marR="0" lvl="0" indent="-571500" algn="l" rtl="0">
              <a:lnSpc>
                <a:spcPct val="80000"/>
              </a:lnSpc>
              <a:spcBef>
                <a:spcPts val="440"/>
              </a:spcBef>
              <a:buClr>
                <a:srgbClr val="F29725"/>
              </a:buClr>
              <a:buSzPct val="85000"/>
              <a:buFont typeface="Noto Symbol"/>
              <a:buChar char="◻"/>
            </a:pPr>
            <a:r>
              <a:rPr lang="en-US" sz="2200" b="0" i="0" u="none" strike="noStrike" cap="none" baseline="0">
                <a:solidFill>
                  <a:schemeClr val="accent1"/>
                </a:solidFill>
                <a:latin typeface="Helvetica Neue"/>
                <a:ea typeface="Helvetica Neue"/>
                <a:cs typeface="Helvetica Neue"/>
                <a:sym typeface="Helvetica Neue"/>
              </a:rPr>
              <a:t>Measure/make adjustments throughout the way </a:t>
            </a:r>
          </a:p>
        </p:txBody>
      </p:sp>
    </p:spTree>
  </p:cSld>
  <p:clrMapOvr>
    <a:masterClrMapping/>
  </p:clrMapOvr>
  <p:transition xmlns:p14="http://schemas.microsoft.com/office/powerpoint/2010/mai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p:nvPr/>
        </p:nvSpPr>
        <p:spPr>
          <a:xfrm>
            <a:off x="623108" y="2351572"/>
            <a:ext cx="7850458" cy="3495257"/>
          </a:xfrm>
          <a:prstGeom prst="rect">
            <a:avLst/>
          </a:prstGeom>
          <a:solidFill>
            <a:srgbClr val="FCE9D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
        <p:nvSpPr>
          <p:cNvPr id="242" name="Shape 242"/>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KEYS TO SUCCESS: METRICS</a:t>
            </a:r>
          </a:p>
        </p:txBody>
      </p:sp>
      <p:sp>
        <p:nvSpPr>
          <p:cNvPr id="243" name="Shape 243"/>
          <p:cNvSpPr txBox="1">
            <a:spLocks noGrp="1"/>
          </p:cNvSpPr>
          <p:nvPr>
            <p:ph type="body" idx="1"/>
          </p:nvPr>
        </p:nvSpPr>
        <p:spPr>
          <a:xfrm>
            <a:off x="522000" y="1847341"/>
            <a:ext cx="8079674" cy="597173"/>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F29725"/>
              </a:buClr>
              <a:buSzPct val="25000"/>
              <a:buFont typeface="Arial"/>
              <a:buNone/>
            </a:pPr>
            <a:r>
              <a:rPr lang="en-US" sz="2600" b="1" i="0" u="none" strike="noStrike" cap="none" baseline="0">
                <a:solidFill>
                  <a:schemeClr val="dk2"/>
                </a:solidFill>
                <a:latin typeface="Helvetica Neue"/>
                <a:ea typeface="Helvetica Neue"/>
                <a:cs typeface="Helvetica Neue"/>
                <a:sym typeface="Helvetica Neue"/>
              </a:rPr>
              <a:t>Policy</a:t>
            </a: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p:txBody>
      </p:sp>
      <p:sp>
        <p:nvSpPr>
          <p:cNvPr id="244" name="Shape 244"/>
          <p:cNvSpPr txBox="1"/>
          <p:nvPr/>
        </p:nvSpPr>
        <p:spPr>
          <a:xfrm>
            <a:off x="902591" y="2594747"/>
            <a:ext cx="7325695" cy="3152164"/>
          </a:xfrm>
          <a:prstGeom prst="rect">
            <a:avLst/>
          </a:prstGeom>
          <a:noFill/>
          <a:ln>
            <a:noFill/>
          </a:ln>
        </p:spPr>
        <p:txBody>
          <a:bodyPr lIns="91425" tIns="45700" rIns="91425" bIns="45700" anchor="t" anchorCtr="0">
            <a:noAutofit/>
          </a:bodyPr>
          <a:lstStyle/>
          <a:p>
            <a:pPr marL="457200" marR="0" lvl="0" indent="-457200" algn="l" rtl="0">
              <a:lnSpc>
                <a:spcPct val="110000"/>
              </a:lnSpc>
              <a:spcBef>
                <a:spcPts val="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Shifting external resources to internal</a:t>
            </a:r>
          </a:p>
          <a:p>
            <a:pPr marL="457200" marR="0" lvl="0" indent="-457200" algn="l" rtl="0">
              <a:lnSpc>
                <a:spcPct val="110000"/>
              </a:lnSpc>
              <a:spcBef>
                <a:spcPts val="52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Policy Strategy Plan funded</a:t>
            </a:r>
          </a:p>
          <a:p>
            <a:pPr marL="457200" marR="0" lvl="0" indent="-457200" algn="l" rtl="0">
              <a:lnSpc>
                <a:spcPct val="110000"/>
              </a:lnSpc>
              <a:spcBef>
                <a:spcPts val="52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Significant hiring made after initial funding secured </a:t>
            </a:r>
          </a:p>
          <a:p>
            <a:pPr marL="457200" marR="0" lvl="0" indent="-457200" algn="l" rtl="0">
              <a:lnSpc>
                <a:spcPct val="110000"/>
              </a:lnSpc>
              <a:spcBef>
                <a:spcPts val="52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Opportunity for corporate support of campaigns</a:t>
            </a: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p:txBody>
      </p:sp>
    </p:spTree>
  </p:cSld>
  <p:clrMapOvr>
    <a:masterClrMapping/>
  </p:clrMapOvr>
  <p:transition xmlns:p14="http://schemas.microsoft.com/office/powerpoint/2010/mai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p:nvPr/>
        </p:nvSpPr>
        <p:spPr>
          <a:xfrm>
            <a:off x="587735" y="2403646"/>
            <a:ext cx="7860953" cy="3495257"/>
          </a:xfrm>
          <a:prstGeom prst="rect">
            <a:avLst/>
          </a:prstGeom>
          <a:solidFill>
            <a:srgbClr val="FCE9D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
        <p:nvSpPr>
          <p:cNvPr id="251" name="Shape 251"/>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KEYS TO SUCCESS: METRICS</a:t>
            </a:r>
          </a:p>
        </p:txBody>
      </p:sp>
      <p:sp>
        <p:nvSpPr>
          <p:cNvPr id="252" name="Shape 252"/>
          <p:cNvSpPr txBox="1">
            <a:spLocks noGrp="1"/>
          </p:cNvSpPr>
          <p:nvPr>
            <p:ph type="body" idx="1"/>
          </p:nvPr>
        </p:nvSpPr>
        <p:spPr>
          <a:xfrm>
            <a:off x="522000" y="1862822"/>
            <a:ext cx="8079674" cy="71703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F29725"/>
              </a:buClr>
              <a:buSzPct val="25000"/>
              <a:buFont typeface="Arial"/>
              <a:buNone/>
            </a:pPr>
            <a:r>
              <a:rPr lang="en-US" sz="2600" b="1" i="0" u="none" strike="noStrike" cap="none" baseline="0">
                <a:solidFill>
                  <a:schemeClr val="dk2"/>
                </a:solidFill>
                <a:latin typeface="Helvetica Neue"/>
                <a:ea typeface="Helvetica Neue"/>
                <a:cs typeface="Helvetica Neue"/>
                <a:sym typeface="Helvetica Neue"/>
              </a:rPr>
              <a:t>Innovation</a:t>
            </a: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p:txBody>
      </p:sp>
      <p:sp>
        <p:nvSpPr>
          <p:cNvPr id="253" name="Shape 253"/>
          <p:cNvSpPr txBox="1"/>
          <p:nvPr/>
        </p:nvSpPr>
        <p:spPr>
          <a:xfrm>
            <a:off x="902591" y="2594747"/>
            <a:ext cx="7157772" cy="3152164"/>
          </a:xfrm>
          <a:prstGeom prst="rect">
            <a:avLst/>
          </a:prstGeom>
          <a:noFill/>
          <a:ln>
            <a:noFill/>
          </a:ln>
        </p:spPr>
        <p:txBody>
          <a:bodyPr lIns="91425" tIns="45700" rIns="91425" bIns="45700" anchor="t" anchorCtr="0">
            <a:noAutofit/>
          </a:bodyPr>
          <a:lstStyle/>
          <a:p>
            <a:pPr marL="457200" marR="0" lvl="0" indent="-457200" algn="l" rtl="0">
              <a:lnSpc>
                <a:spcPct val="100000"/>
              </a:lnSpc>
              <a:spcBef>
                <a:spcPts val="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Funding projections modest in the first 2 years </a:t>
            </a:r>
          </a:p>
          <a:p>
            <a:pPr marL="457200" marR="0" lvl="0" indent="-457200" algn="l" rtl="0">
              <a:lnSpc>
                <a:spcPct val="100000"/>
              </a:lnSpc>
              <a:spcBef>
                <a:spcPts val="52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Creation of advisory board to support funding</a:t>
            </a:r>
          </a:p>
          <a:p>
            <a:pPr marL="457200" marR="0" lvl="0" indent="-457200" algn="l" rtl="0">
              <a:lnSpc>
                <a:spcPct val="100000"/>
              </a:lnSpc>
              <a:spcBef>
                <a:spcPts val="52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Manage expenses to revenue</a:t>
            </a:r>
          </a:p>
          <a:p>
            <a:pPr marL="457200" marR="0" lvl="0" indent="-457200" algn="l" rtl="0">
              <a:lnSpc>
                <a:spcPct val="100000"/>
              </a:lnSpc>
              <a:spcBef>
                <a:spcPts val="520"/>
              </a:spcBef>
              <a:buClr>
                <a:srgbClr val="F29725"/>
              </a:buClr>
              <a:buSzPct val="100000"/>
              <a:buFont typeface="Arial"/>
              <a:buChar char="•"/>
            </a:pPr>
            <a:r>
              <a:rPr lang="en-US" sz="2600" b="0" i="0" u="none" strike="noStrike" cap="none" baseline="0">
                <a:solidFill>
                  <a:schemeClr val="dk2"/>
                </a:solidFill>
                <a:latin typeface="Helvetica Neue"/>
                <a:ea typeface="Helvetica Neue"/>
                <a:cs typeface="Helvetica Neue"/>
                <a:sym typeface="Helvetica Neue"/>
              </a:rPr>
              <a:t>Opportunity for significant corporate partnerships</a:t>
            </a:r>
          </a:p>
          <a:p>
            <a:pPr marL="0" marR="0" lvl="0" indent="0" algn="l" rtl="0">
              <a:lnSpc>
                <a:spcPct val="8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p:txBody>
      </p:sp>
    </p:spTree>
  </p:cSld>
  <p:clrMapOvr>
    <a:masterClrMapping/>
  </p:clrMapOvr>
  <p:transition xmlns:p14="http://schemas.microsoft.com/office/powerpoint/2010/mai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p:nvPr/>
        </p:nvSpPr>
        <p:spPr>
          <a:xfrm>
            <a:off x="587735" y="2330173"/>
            <a:ext cx="7860953" cy="3495257"/>
          </a:xfrm>
          <a:prstGeom prst="rect">
            <a:avLst/>
          </a:prstGeom>
          <a:solidFill>
            <a:srgbClr val="FCE9D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
        <p:nvSpPr>
          <p:cNvPr id="260" name="Shape 260"/>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KEYS TO SUCCESS: METRICS</a:t>
            </a:r>
          </a:p>
        </p:txBody>
      </p:sp>
      <p:sp>
        <p:nvSpPr>
          <p:cNvPr id="261" name="Shape 261"/>
          <p:cNvSpPr txBox="1">
            <a:spLocks noGrp="1"/>
          </p:cNvSpPr>
          <p:nvPr>
            <p:ph type="body" idx="1"/>
          </p:nvPr>
        </p:nvSpPr>
        <p:spPr>
          <a:xfrm>
            <a:off x="587735" y="1847342"/>
            <a:ext cx="8168365" cy="597173"/>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F29725"/>
              </a:buClr>
              <a:buSzPct val="25000"/>
              <a:buFont typeface="Arial"/>
              <a:buNone/>
            </a:pPr>
            <a:r>
              <a:rPr lang="en-US" sz="2600" b="1" i="0" u="none" strike="noStrike" cap="none" baseline="0">
                <a:solidFill>
                  <a:schemeClr val="dk2"/>
                </a:solidFill>
                <a:latin typeface="Helvetica Neue"/>
                <a:ea typeface="Helvetica Neue"/>
                <a:cs typeface="Helvetica Neue"/>
                <a:sym typeface="Helvetica Neue"/>
              </a:rPr>
              <a:t>Membership</a:t>
            </a: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p:txBody>
      </p:sp>
      <p:sp>
        <p:nvSpPr>
          <p:cNvPr id="262" name="Shape 262"/>
          <p:cNvSpPr txBox="1"/>
          <p:nvPr/>
        </p:nvSpPr>
        <p:spPr>
          <a:xfrm>
            <a:off x="902591" y="2594747"/>
            <a:ext cx="7346687" cy="3152164"/>
          </a:xfrm>
          <a:prstGeom prst="rect">
            <a:avLst/>
          </a:prstGeom>
          <a:noFill/>
          <a:ln>
            <a:noFill/>
          </a:ln>
        </p:spPr>
        <p:txBody>
          <a:bodyPr lIns="91425" tIns="45700" rIns="91425" bIns="45700" anchor="t" anchorCtr="0">
            <a:noAutofit/>
          </a:bodyPr>
          <a:lstStyle/>
          <a:p>
            <a:pPr marL="457200" marR="0" lvl="0" indent="-457200" algn="l" rtl="0">
              <a:lnSpc>
                <a:spcPct val="100000"/>
              </a:lnSpc>
              <a:spcBef>
                <a:spcPts val="0"/>
              </a:spcBef>
              <a:buClr>
                <a:srgbClr val="F29725"/>
              </a:buClr>
              <a:buSzPct val="100000"/>
              <a:buFont typeface="Arial"/>
              <a:buChar char="•"/>
            </a:pPr>
            <a:r>
              <a:rPr lang="en-US" sz="2400" b="0" i="0" u="none" strike="noStrike" cap="none" baseline="0">
                <a:solidFill>
                  <a:schemeClr val="dk2"/>
                </a:solidFill>
                <a:latin typeface="Helvetica Neue"/>
                <a:ea typeface="Helvetica Neue"/>
                <a:cs typeface="Helvetica Neue"/>
                <a:sym typeface="Helvetica Neue"/>
              </a:rPr>
              <a:t>Affiliate dues restructured</a:t>
            </a:r>
          </a:p>
          <a:p>
            <a:pPr marL="457200" marR="0" lvl="0" indent="-457200" algn="l" rtl="0">
              <a:lnSpc>
                <a:spcPct val="100000"/>
              </a:lnSpc>
              <a:spcBef>
                <a:spcPts val="480"/>
              </a:spcBef>
              <a:buClr>
                <a:srgbClr val="F29725"/>
              </a:buClr>
              <a:buSzPct val="100000"/>
              <a:buFont typeface="Arial"/>
              <a:buChar char="•"/>
            </a:pPr>
            <a:r>
              <a:rPr lang="en-US" sz="2400" b="0" i="0" u="none" strike="noStrike" cap="none" baseline="0">
                <a:solidFill>
                  <a:schemeClr val="dk2"/>
                </a:solidFill>
                <a:latin typeface="Helvetica Neue"/>
                <a:ea typeface="Helvetica Neue"/>
                <a:cs typeface="Helvetica Neue"/>
                <a:sym typeface="Helvetica Neue"/>
              </a:rPr>
              <a:t>New hires delayed until revenue realized</a:t>
            </a:r>
          </a:p>
          <a:p>
            <a:pPr marL="457200" marR="0" lvl="0" indent="-457200" algn="l" rtl="0">
              <a:lnSpc>
                <a:spcPct val="100000"/>
              </a:lnSpc>
              <a:spcBef>
                <a:spcPts val="480"/>
              </a:spcBef>
              <a:buClr>
                <a:srgbClr val="F29725"/>
              </a:buClr>
              <a:buSzPct val="100000"/>
              <a:buFont typeface="Arial"/>
              <a:buChar char="•"/>
            </a:pPr>
            <a:r>
              <a:rPr lang="en-US" sz="2400" b="0" i="0" u="none" strike="noStrike" cap="none" baseline="0">
                <a:solidFill>
                  <a:schemeClr val="dk2"/>
                </a:solidFill>
                <a:latin typeface="Helvetica Neue"/>
                <a:ea typeface="Helvetica Neue"/>
                <a:cs typeface="Helvetica Neue"/>
                <a:sym typeface="Helvetica Neue"/>
              </a:rPr>
              <a:t>Direct mail donors transitioned to individual memberships</a:t>
            </a:r>
          </a:p>
          <a:p>
            <a:pPr marL="457200" marR="0" lvl="0" indent="-457200" algn="l" rtl="0">
              <a:lnSpc>
                <a:spcPct val="100000"/>
              </a:lnSpc>
              <a:spcBef>
                <a:spcPts val="480"/>
              </a:spcBef>
              <a:buClr>
                <a:srgbClr val="F29725"/>
              </a:buClr>
              <a:buSzPct val="100000"/>
              <a:buFont typeface="Arial"/>
              <a:buChar char="•"/>
            </a:pPr>
            <a:r>
              <a:rPr lang="en-US" sz="2400" b="0" i="0" u="none" strike="noStrike" cap="none" baseline="0">
                <a:solidFill>
                  <a:schemeClr val="dk2"/>
                </a:solidFill>
                <a:latin typeface="Helvetica Neue"/>
                <a:ea typeface="Helvetica Neue"/>
                <a:cs typeface="Helvetica Neue"/>
                <a:sym typeface="Helvetica Neue"/>
              </a:rPr>
              <a:t>Opportunity for conference and convening revenue</a:t>
            </a:r>
          </a:p>
          <a:p>
            <a:pPr marL="457200" marR="0" lvl="0" indent="-457200" algn="l" rtl="0">
              <a:lnSpc>
                <a:spcPct val="100000"/>
              </a:lnSpc>
              <a:spcBef>
                <a:spcPts val="480"/>
              </a:spcBef>
              <a:buClr>
                <a:srgbClr val="F29725"/>
              </a:buClr>
              <a:buSzPct val="100000"/>
              <a:buFont typeface="Arial"/>
              <a:buChar char="•"/>
            </a:pPr>
            <a:r>
              <a:rPr lang="en-US" sz="2400" b="0" i="0" u="none" strike="noStrike" cap="none" baseline="0">
                <a:solidFill>
                  <a:schemeClr val="dk2"/>
                </a:solidFill>
                <a:latin typeface="Helvetica Neue"/>
                <a:ea typeface="Helvetica Neue"/>
                <a:cs typeface="Helvetica Neue"/>
                <a:sym typeface="Helvetica Neue"/>
              </a:rPr>
              <a:t>Integration of public education and membership</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94541" y="912682"/>
            <a:ext cx="9015433"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2800" b="1" i="0" u="none" strike="noStrike" cap="none" baseline="0">
                <a:solidFill>
                  <a:schemeClr val="dk2"/>
                </a:solidFill>
                <a:latin typeface="Helvetica Neue"/>
                <a:ea typeface="Helvetica Neue"/>
                <a:cs typeface="Helvetica Neue"/>
                <a:sym typeface="Helvetica Neue"/>
              </a:rPr>
              <a:t>DUES STRUCTURE RECOMMENDATION</a:t>
            </a:r>
          </a:p>
        </p:txBody>
      </p:sp>
      <p:sp>
        <p:nvSpPr>
          <p:cNvPr id="275" name="Shape 275"/>
          <p:cNvSpPr/>
          <p:nvPr/>
        </p:nvSpPr>
        <p:spPr>
          <a:xfrm>
            <a:off x="494541" y="1491708"/>
            <a:ext cx="8101289" cy="313932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dk2"/>
                </a:solidFill>
                <a:latin typeface="Helvetica Neue"/>
                <a:ea typeface="Helvetica Neue"/>
                <a:cs typeface="Helvetica Neue"/>
                <a:sym typeface="Helvetica Neue"/>
              </a:rPr>
              <a:t>Dues Calculation </a:t>
            </a:r>
            <a:r>
              <a:rPr lang="en-US" sz="1800" b="0" i="0" u="none" strike="noStrike" cap="none" baseline="0" dirty="0">
                <a:solidFill>
                  <a:schemeClr val="dk2"/>
                </a:solidFill>
                <a:latin typeface="Helvetica Neue"/>
                <a:ea typeface="Helvetica Neue"/>
                <a:cs typeface="Helvetica Neue"/>
                <a:sym typeface="Helvetica Neue"/>
              </a:rPr>
              <a:t>changes to 1.10% of adjusted operating expenses and all related entities</a:t>
            </a:r>
          </a:p>
          <a:p>
            <a:pPr marL="0" marR="0" lvl="0" indent="0" algn="l" rtl="0">
              <a:spcBef>
                <a:spcPts val="0"/>
              </a:spcBef>
              <a:buSzPct val="25000"/>
              <a:buNone/>
            </a:pPr>
            <a:r>
              <a:rPr lang="en-US" sz="1800" b="0" i="0" u="none" strike="noStrike" cap="none" baseline="0" dirty="0">
                <a:solidFill>
                  <a:schemeClr val="dk2"/>
                </a:solidFill>
                <a:latin typeface="Helvetica Neue"/>
                <a:ea typeface="Helvetica Neue"/>
                <a:cs typeface="Helvetica Neue"/>
                <a:sym typeface="Helvetica Neue"/>
              </a:rPr>
              <a:t> </a:t>
            </a:r>
          </a:p>
          <a:p>
            <a:pPr marL="0" marR="0" lvl="0" indent="0" algn="l" rtl="0">
              <a:spcBef>
                <a:spcPts val="0"/>
              </a:spcBef>
              <a:buSzPct val="25000"/>
              <a:buNone/>
            </a:pPr>
            <a:r>
              <a:rPr lang="en-US" sz="1800" b="1" i="0" u="none" strike="noStrike" cap="none" baseline="0" dirty="0">
                <a:solidFill>
                  <a:schemeClr val="dk2"/>
                </a:solidFill>
                <a:latin typeface="Helvetica Neue"/>
                <a:ea typeface="Helvetica Neue"/>
                <a:cs typeface="Helvetica Neue"/>
                <a:sym typeface="Helvetica Neue"/>
              </a:rPr>
              <a:t>Statewide Organization Dues </a:t>
            </a:r>
            <a:r>
              <a:rPr lang="en-US" sz="1800" b="0" i="0" u="none" strike="noStrike" cap="none" baseline="0" dirty="0">
                <a:solidFill>
                  <a:schemeClr val="dk2"/>
                </a:solidFill>
                <a:latin typeface="Helvetica Neue"/>
                <a:ea typeface="Helvetica Neue"/>
                <a:cs typeface="Helvetica Neue"/>
                <a:sym typeface="Helvetica Neue"/>
              </a:rPr>
              <a:t>changes to $1200 annually</a:t>
            </a:r>
          </a:p>
          <a:p>
            <a:pPr marL="0" marR="0" lvl="0" indent="0" algn="l" rtl="0">
              <a:spcBef>
                <a:spcPts val="0"/>
              </a:spcBef>
              <a:buSzPct val="25000"/>
              <a:buNone/>
            </a:pPr>
            <a:r>
              <a:rPr lang="en-US" sz="1800" b="0" i="0" u="none" strike="noStrike" cap="none" baseline="0" dirty="0">
                <a:solidFill>
                  <a:schemeClr val="dk2"/>
                </a:solidFill>
                <a:latin typeface="Helvetica Neue"/>
                <a:ea typeface="Helvetica Neue"/>
                <a:cs typeface="Helvetica Neue"/>
                <a:sym typeface="Helvetica Neue"/>
              </a:rPr>
              <a:t> </a:t>
            </a:r>
          </a:p>
          <a:p>
            <a:pPr marL="0" marR="0" lvl="0" indent="0" algn="l" rtl="0">
              <a:spcBef>
                <a:spcPts val="0"/>
              </a:spcBef>
              <a:buSzPct val="25000"/>
              <a:buNone/>
            </a:pPr>
            <a:r>
              <a:rPr lang="en-US" sz="1800" b="1" i="0" u="none" strike="noStrike" cap="none" baseline="0" dirty="0">
                <a:solidFill>
                  <a:schemeClr val="dk2"/>
                </a:solidFill>
                <a:latin typeface="Helvetica Neue"/>
                <a:ea typeface="Helvetica Neue"/>
                <a:cs typeface="Helvetica Neue"/>
                <a:sym typeface="Helvetica Neue"/>
              </a:rPr>
              <a:t>Minimum Dues </a:t>
            </a:r>
            <a:r>
              <a:rPr lang="en-US" sz="1800" b="0" i="0" u="none" strike="noStrike" cap="none" baseline="0" dirty="0">
                <a:solidFill>
                  <a:schemeClr val="dk2"/>
                </a:solidFill>
                <a:latin typeface="Helvetica Neue"/>
                <a:ea typeface="Helvetica Neue"/>
                <a:cs typeface="Helvetica Neue"/>
                <a:sym typeface="Helvetica Neue"/>
              </a:rPr>
              <a:t>changes to $8500 annually</a:t>
            </a:r>
          </a:p>
          <a:p>
            <a:pPr marL="0" marR="0" lvl="0" indent="0" algn="l" rtl="0">
              <a:spcBef>
                <a:spcPts val="0"/>
              </a:spcBef>
              <a:buSzPct val="25000"/>
              <a:buNone/>
            </a:pPr>
            <a:r>
              <a:rPr lang="en-US" sz="1800" b="0" i="0" u="none" strike="noStrike" cap="none" baseline="0" dirty="0">
                <a:solidFill>
                  <a:schemeClr val="dk2"/>
                </a:solidFill>
                <a:latin typeface="Helvetica Neue"/>
                <a:ea typeface="Helvetica Neue"/>
                <a:cs typeface="Helvetica Neue"/>
                <a:sym typeface="Helvetica Neue"/>
              </a:rPr>
              <a:t> </a:t>
            </a:r>
          </a:p>
          <a:p>
            <a:pPr marL="0" marR="0" lvl="0" indent="0" algn="l" rtl="0">
              <a:spcBef>
                <a:spcPts val="0"/>
              </a:spcBef>
              <a:buSzPct val="25000"/>
              <a:buNone/>
            </a:pPr>
            <a:r>
              <a:rPr lang="en-US" sz="1800" b="1" i="0" u="none" strike="noStrike" cap="none" baseline="0" dirty="0">
                <a:solidFill>
                  <a:schemeClr val="dk2"/>
                </a:solidFill>
                <a:latin typeface="Helvetica Neue"/>
                <a:ea typeface="Helvetica Neue"/>
                <a:cs typeface="Helvetica Neue"/>
                <a:sym typeface="Helvetica Neue"/>
              </a:rPr>
              <a:t>The Statewide and Minimum Dues </a:t>
            </a:r>
            <a:r>
              <a:rPr lang="en-US" sz="1800" b="0" i="0" u="none" strike="noStrike" cap="none" baseline="0" dirty="0">
                <a:solidFill>
                  <a:schemeClr val="dk2"/>
                </a:solidFill>
                <a:latin typeface="Helvetica Neue"/>
                <a:ea typeface="Helvetica Neue"/>
                <a:cs typeface="Helvetica Neue"/>
                <a:sym typeface="Helvetica Neue"/>
              </a:rPr>
              <a:t>change will not be phased in and will not be subject to the 10% increase on adjusted operating expenses</a:t>
            </a:r>
          </a:p>
          <a:p>
            <a:pPr>
              <a:buSzPct val="25000"/>
            </a:pPr>
            <a:r>
              <a:rPr lang="en-US" sz="1800" b="1" dirty="0">
                <a:solidFill>
                  <a:srgbClr val="FFFFFF"/>
                </a:solidFill>
              </a:rPr>
              <a:t>Affiliates with Expenses of: </a:t>
            </a:r>
            <a:endParaRPr lang="en-US" sz="1800" dirty="0"/>
          </a:p>
          <a:p>
            <a:pPr marL="0" marR="0" lvl="0" indent="0" algn="l" rtl="0">
              <a:spcBef>
                <a:spcPts val="0"/>
              </a:spcBef>
              <a:buSzPct val="25000"/>
              <a:buNone/>
            </a:pPr>
            <a:r>
              <a:rPr lang="en-US" sz="1800" b="0" i="0" u="none" strike="noStrike" cap="none" baseline="0" dirty="0">
                <a:solidFill>
                  <a:schemeClr val="dk1"/>
                </a:solidFill>
                <a:latin typeface="Trebuchet MS"/>
                <a:ea typeface="Trebuchet MS"/>
                <a:cs typeface="Trebuchet MS"/>
                <a:sym typeface="Trebuchet MS"/>
              </a:rPr>
              <a:t> </a:t>
            </a:r>
          </a:p>
          <a:p>
            <a:pPr marL="0" marR="0" lvl="0" indent="0" algn="l" rtl="0">
              <a:spcBef>
                <a:spcPts val="0"/>
              </a:spcBef>
              <a:buSzPct val="25000"/>
              <a:buNone/>
            </a:pPr>
            <a:r>
              <a:rPr lang="en-US" sz="1800" b="0" i="0" u="none" strike="noStrike" cap="none" baseline="0" dirty="0">
                <a:solidFill>
                  <a:schemeClr val="dk1"/>
                </a:solidFill>
                <a:latin typeface="Trebuchet MS"/>
                <a:ea typeface="Trebuchet MS"/>
                <a:cs typeface="Trebuchet MS"/>
                <a:sym typeface="Trebuchet MS"/>
              </a:rPr>
              <a:t>                       </a:t>
            </a:r>
          </a:p>
        </p:txBody>
      </p:sp>
      <p:graphicFrame>
        <p:nvGraphicFramePr>
          <p:cNvPr id="4" name="Table 3"/>
          <p:cNvGraphicFramePr>
            <a:graphicFrameLocks noGrp="1"/>
          </p:cNvGraphicFramePr>
          <p:nvPr>
            <p:extLst>
              <p:ext uri="{D42A27DB-BD31-4B8C-83A1-F6EECF244321}">
                <p14:modId xmlns:p14="http://schemas.microsoft.com/office/powerpoint/2010/main" val="794933972"/>
              </p:ext>
            </p:extLst>
          </p:nvPr>
        </p:nvGraphicFramePr>
        <p:xfrm>
          <a:off x="734871" y="4231326"/>
          <a:ext cx="6104340" cy="2232103"/>
        </p:xfrm>
        <a:graphic>
          <a:graphicData uri="http://schemas.openxmlformats.org/drawingml/2006/table">
            <a:tbl>
              <a:tblPr firstRow="1">
                <a:tableStyleId>{3C2FFA5D-87B4-456A-9821-1D502468CF0F}</a:tableStyleId>
              </a:tblPr>
              <a:tblGrid>
                <a:gridCol w="3292228"/>
                <a:gridCol w="2812112"/>
              </a:tblGrid>
              <a:tr h="637743">
                <a:tc>
                  <a:txBody>
                    <a:bodyPr/>
                    <a:lstStyle/>
                    <a:p>
                      <a:pPr algn="ctr" fontAlgn="ctr"/>
                      <a:r>
                        <a:rPr lang="en-US" sz="1600" b="1" u="none" strike="noStrike" dirty="0">
                          <a:effectLst/>
                          <a:latin typeface="Helvetica Neue"/>
                        </a:rPr>
                        <a:t>Affiliates with Expenses of: </a:t>
                      </a:r>
                      <a:endParaRPr lang="en-US" sz="1600" b="1" i="0" u="none" strike="noStrike" dirty="0">
                        <a:solidFill>
                          <a:srgbClr val="000000"/>
                        </a:solidFill>
                        <a:effectLst/>
                        <a:latin typeface="Helvetica Neue"/>
                      </a:endParaRPr>
                    </a:p>
                  </a:txBody>
                  <a:tcPr marL="9525" marR="9525" marT="9525" marB="0" anchor="ctr"/>
                </a:tc>
                <a:tc>
                  <a:txBody>
                    <a:bodyPr/>
                    <a:lstStyle/>
                    <a:p>
                      <a:pPr algn="ctr" fontAlgn="ctr"/>
                      <a:r>
                        <a:rPr lang="en-US" sz="1600" u="none" strike="noStrike" dirty="0">
                          <a:effectLst/>
                          <a:latin typeface="Helvetica Neue"/>
                        </a:rPr>
                        <a:t>Maximum </a:t>
                      </a:r>
                      <a:r>
                        <a:rPr lang="en-US" sz="1600" u="none" strike="noStrike" dirty="0" smtClean="0">
                          <a:effectLst/>
                          <a:latin typeface="Helvetica Neue"/>
                        </a:rPr>
                        <a:t>Dues:</a:t>
                      </a:r>
                      <a:endParaRPr lang="en-US" sz="1600" b="0" i="0" u="none" strike="noStrike" dirty="0">
                        <a:solidFill>
                          <a:srgbClr val="000000"/>
                        </a:solidFill>
                        <a:effectLst/>
                        <a:latin typeface="Helvetica Neue"/>
                      </a:endParaRPr>
                    </a:p>
                  </a:txBody>
                  <a:tcPr marL="9525" marR="9525" marT="9525" marB="0" anchor="ctr"/>
                </a:tc>
              </a:tr>
              <a:tr h="318872">
                <a:tc>
                  <a:txBody>
                    <a:bodyPr/>
                    <a:lstStyle/>
                    <a:p>
                      <a:pPr algn="ctr" fontAlgn="ctr"/>
                      <a:r>
                        <a:rPr lang="en-US" sz="1600" u="none" strike="noStrike">
                          <a:effectLst/>
                          <a:latin typeface="Helvetica Neue"/>
                        </a:rPr>
                        <a:t>&lt; $10M</a:t>
                      </a:r>
                      <a:endParaRPr lang="en-US" sz="1600" b="0" i="0" u="none" strike="noStrike">
                        <a:solidFill>
                          <a:srgbClr val="000000"/>
                        </a:solidFill>
                        <a:effectLst/>
                        <a:latin typeface="Helvetica Neue"/>
                      </a:endParaRPr>
                    </a:p>
                  </a:txBody>
                  <a:tcPr marL="9525" marR="9525" marT="9525" marB="0" anchor="ctr"/>
                </a:tc>
                <a:tc>
                  <a:txBody>
                    <a:bodyPr/>
                    <a:lstStyle/>
                    <a:p>
                      <a:pPr algn="ctr" fontAlgn="ctr"/>
                      <a:r>
                        <a:rPr lang="en-US" sz="1600" u="none" strike="noStrike" dirty="0">
                          <a:effectLst/>
                          <a:latin typeface="Helvetica Neue"/>
                        </a:rPr>
                        <a:t>$45,000 </a:t>
                      </a:r>
                      <a:endParaRPr lang="en-US" sz="1600" b="0" i="0" u="none" strike="noStrike" dirty="0">
                        <a:solidFill>
                          <a:srgbClr val="000000"/>
                        </a:solidFill>
                        <a:effectLst/>
                        <a:latin typeface="Helvetica Neue"/>
                      </a:endParaRPr>
                    </a:p>
                  </a:txBody>
                  <a:tcPr marL="9525" marR="9525" marT="9525" marB="0" anchor="ctr"/>
                </a:tc>
              </a:tr>
              <a:tr h="318872">
                <a:tc>
                  <a:txBody>
                    <a:bodyPr/>
                    <a:lstStyle/>
                    <a:p>
                      <a:pPr algn="ctr" fontAlgn="ctr"/>
                      <a:r>
                        <a:rPr lang="en-US" sz="1600" u="none" strike="noStrike">
                          <a:effectLst/>
                          <a:latin typeface="Helvetica Neue"/>
                        </a:rPr>
                        <a:t>$10M-$20M</a:t>
                      </a:r>
                      <a:endParaRPr lang="en-US" sz="1600" b="0" i="0" u="none" strike="noStrike">
                        <a:solidFill>
                          <a:srgbClr val="000000"/>
                        </a:solidFill>
                        <a:effectLst/>
                        <a:latin typeface="Helvetica Neue"/>
                      </a:endParaRPr>
                    </a:p>
                  </a:txBody>
                  <a:tcPr marL="9525" marR="9525" marT="9525" marB="0" anchor="ctr"/>
                </a:tc>
                <a:tc>
                  <a:txBody>
                    <a:bodyPr/>
                    <a:lstStyle/>
                    <a:p>
                      <a:pPr algn="ctr" fontAlgn="ctr"/>
                      <a:r>
                        <a:rPr lang="en-US" sz="1600" u="none" strike="noStrike">
                          <a:effectLst/>
                          <a:latin typeface="Helvetica Neue"/>
                        </a:rPr>
                        <a:t>$50,000 </a:t>
                      </a:r>
                      <a:endParaRPr lang="en-US" sz="1600" b="0" i="0" u="none" strike="noStrike">
                        <a:solidFill>
                          <a:srgbClr val="000000"/>
                        </a:solidFill>
                        <a:effectLst/>
                        <a:latin typeface="Helvetica Neue"/>
                      </a:endParaRPr>
                    </a:p>
                  </a:txBody>
                  <a:tcPr marL="9525" marR="9525" marT="9525" marB="0" anchor="ctr"/>
                </a:tc>
              </a:tr>
              <a:tr h="318872">
                <a:tc>
                  <a:txBody>
                    <a:bodyPr/>
                    <a:lstStyle/>
                    <a:p>
                      <a:pPr algn="ctr" fontAlgn="ctr"/>
                      <a:r>
                        <a:rPr lang="en-US" sz="1600" u="none" strike="noStrike">
                          <a:effectLst/>
                          <a:latin typeface="Helvetica Neue"/>
                        </a:rPr>
                        <a:t>$20M-$50M</a:t>
                      </a:r>
                      <a:endParaRPr lang="en-US" sz="1600" b="0" i="0" u="none" strike="noStrike">
                        <a:solidFill>
                          <a:srgbClr val="000000"/>
                        </a:solidFill>
                        <a:effectLst/>
                        <a:latin typeface="Helvetica Neue"/>
                      </a:endParaRPr>
                    </a:p>
                  </a:txBody>
                  <a:tcPr marL="9525" marR="9525" marT="9525" marB="0" anchor="ctr"/>
                </a:tc>
                <a:tc>
                  <a:txBody>
                    <a:bodyPr/>
                    <a:lstStyle/>
                    <a:p>
                      <a:pPr algn="ctr" fontAlgn="ctr"/>
                      <a:r>
                        <a:rPr lang="en-US" sz="1600" u="none" strike="noStrike">
                          <a:effectLst/>
                          <a:latin typeface="Helvetica Neue"/>
                        </a:rPr>
                        <a:t>$55,000 </a:t>
                      </a:r>
                      <a:endParaRPr lang="en-US" sz="1600" b="0" i="0" u="none" strike="noStrike">
                        <a:solidFill>
                          <a:srgbClr val="000000"/>
                        </a:solidFill>
                        <a:effectLst/>
                        <a:latin typeface="Helvetica Neue"/>
                      </a:endParaRPr>
                    </a:p>
                  </a:txBody>
                  <a:tcPr marL="9525" marR="9525" marT="9525" marB="0" anchor="ctr"/>
                </a:tc>
              </a:tr>
              <a:tr h="318872">
                <a:tc>
                  <a:txBody>
                    <a:bodyPr/>
                    <a:lstStyle/>
                    <a:p>
                      <a:pPr algn="ctr" fontAlgn="ctr"/>
                      <a:r>
                        <a:rPr lang="en-US" sz="1600" u="none" strike="noStrike">
                          <a:effectLst/>
                          <a:latin typeface="Helvetica Neue"/>
                        </a:rPr>
                        <a:t>$50M-$100M</a:t>
                      </a:r>
                      <a:endParaRPr lang="en-US" sz="1600" b="0" i="0" u="none" strike="noStrike">
                        <a:solidFill>
                          <a:srgbClr val="000000"/>
                        </a:solidFill>
                        <a:effectLst/>
                        <a:latin typeface="Helvetica Neue"/>
                      </a:endParaRPr>
                    </a:p>
                  </a:txBody>
                  <a:tcPr marL="9525" marR="9525" marT="9525" marB="0" anchor="ctr"/>
                </a:tc>
                <a:tc>
                  <a:txBody>
                    <a:bodyPr/>
                    <a:lstStyle/>
                    <a:p>
                      <a:pPr algn="ctr" fontAlgn="ctr"/>
                      <a:r>
                        <a:rPr lang="en-US" sz="1600" u="none" strike="noStrike">
                          <a:effectLst/>
                          <a:latin typeface="Helvetica Neue"/>
                        </a:rPr>
                        <a:t>$60,000 </a:t>
                      </a:r>
                      <a:endParaRPr lang="en-US" sz="1600" b="0" i="0" u="none" strike="noStrike">
                        <a:solidFill>
                          <a:srgbClr val="000000"/>
                        </a:solidFill>
                        <a:effectLst/>
                        <a:latin typeface="Helvetica Neue"/>
                      </a:endParaRPr>
                    </a:p>
                  </a:txBody>
                  <a:tcPr marL="9525" marR="9525" marT="9525" marB="0" anchor="ctr"/>
                </a:tc>
              </a:tr>
              <a:tr h="318872">
                <a:tc>
                  <a:txBody>
                    <a:bodyPr/>
                    <a:lstStyle/>
                    <a:p>
                      <a:pPr algn="ctr" fontAlgn="ctr"/>
                      <a:r>
                        <a:rPr lang="en-US" sz="1600" u="none" strike="noStrike">
                          <a:effectLst/>
                          <a:latin typeface="Helvetica Neue"/>
                        </a:rPr>
                        <a:t>&gt; $100M</a:t>
                      </a:r>
                      <a:endParaRPr lang="en-US" sz="1600" b="0" i="0" u="none" strike="noStrike">
                        <a:solidFill>
                          <a:srgbClr val="000000"/>
                        </a:solidFill>
                        <a:effectLst/>
                        <a:latin typeface="Helvetica Neue"/>
                      </a:endParaRPr>
                    </a:p>
                  </a:txBody>
                  <a:tcPr marL="9525" marR="9525" marT="9525" marB="0" anchor="ctr"/>
                </a:tc>
                <a:tc>
                  <a:txBody>
                    <a:bodyPr/>
                    <a:lstStyle/>
                    <a:p>
                      <a:pPr algn="ctr" fontAlgn="ctr"/>
                      <a:r>
                        <a:rPr lang="en-US" sz="1600" u="none" strike="noStrike" dirty="0">
                          <a:effectLst/>
                          <a:latin typeface="Helvetica Neue"/>
                        </a:rPr>
                        <a:t>$65,000 </a:t>
                      </a:r>
                      <a:endParaRPr lang="en-US" sz="1600" b="0" i="0" u="none" strike="noStrike" dirty="0">
                        <a:solidFill>
                          <a:srgbClr val="000000"/>
                        </a:solidFill>
                        <a:effectLst/>
                        <a:latin typeface="Helvetica Neue"/>
                      </a:endParaRPr>
                    </a:p>
                  </a:txBody>
                  <a:tcPr marL="9525" marR="9525" marT="9525" marB="0" anchor="ct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2800" b="1" i="0" u="none" strike="noStrike" cap="none" baseline="0">
                <a:solidFill>
                  <a:schemeClr val="dk2"/>
                </a:solidFill>
                <a:latin typeface="Helvetica Neue"/>
                <a:ea typeface="Helvetica Neue"/>
                <a:cs typeface="Helvetica Neue"/>
                <a:sym typeface="Helvetica Neue"/>
              </a:rPr>
              <a:t>DUES STRUCTURE RECOMMENDATION</a:t>
            </a:r>
          </a:p>
        </p:txBody>
      </p:sp>
      <p:sp>
        <p:nvSpPr>
          <p:cNvPr id="282" name="Shape 282"/>
          <p:cNvSpPr txBox="1">
            <a:spLocks noGrp="1"/>
          </p:cNvSpPr>
          <p:nvPr>
            <p:ph type="body" idx="1"/>
          </p:nvPr>
        </p:nvSpPr>
        <p:spPr>
          <a:xfrm>
            <a:off x="494541" y="1791577"/>
            <a:ext cx="8079674" cy="4132799"/>
          </a:xfrm>
          <a:prstGeom prst="rect">
            <a:avLst/>
          </a:prstGeom>
          <a:noFill/>
          <a:ln>
            <a:noFill/>
          </a:ln>
        </p:spPr>
        <p:txBody>
          <a:bodyPr lIns="91425" tIns="45700" rIns="91425" bIns="45700" anchor="t" anchorCtr="0">
            <a:noAutofit/>
          </a:bodyPr>
          <a:lstStyle/>
          <a:p>
            <a:pPr marL="457200" marR="0" lvl="0" indent="-457200" algn="l" rtl="0">
              <a:lnSpc>
                <a:spcPct val="75000"/>
              </a:lnSpc>
              <a:spcBef>
                <a:spcPts val="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Phase in to be completed over three years by 2018</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The maximum increase in dues for any fiscal year will not exceed 25 %</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International Affiliates - 60% of the calculated dues</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Network Member – 30% of calculated dues</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2% deduction for affiliates that pay their annual dues by October 31 of the fiscal year</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The IRS Definition and Policy for Related Entities as revised in 2014 will continue to be applied.</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In the absence of receiving a dues calculation form annually UCP will utilize the operating expenses for the affiliate, minus dues paid to UCP, from the most recent published 990 filed with the IRS.</a:t>
            </a:r>
          </a:p>
          <a:p>
            <a:pPr marL="457200" marR="0" lvl="0" indent="-357695" algn="l" rtl="0">
              <a:lnSpc>
                <a:spcPct val="75000"/>
              </a:lnSpc>
              <a:spcBef>
                <a:spcPts val="313"/>
              </a:spcBef>
              <a:buClr>
                <a:srgbClr val="F29725"/>
              </a:buClr>
              <a:buFont typeface="Arial"/>
              <a:buNone/>
            </a:pPr>
            <a:endParaRPr sz="1550" b="0" i="0" u="none" strike="noStrike" cap="none" baseline="0">
              <a:solidFill>
                <a:schemeClr val="dk2"/>
              </a:solidFill>
              <a:latin typeface="Helvetica Neue"/>
              <a:ea typeface="Helvetica Neue"/>
              <a:cs typeface="Helvetica Neue"/>
              <a:sym typeface="Helvetica Neue"/>
            </a:endParaRPr>
          </a:p>
          <a:p>
            <a:pPr marL="457200" marR="0" lvl="0" indent="-457200" algn="l" rtl="0">
              <a:lnSpc>
                <a:spcPct val="75000"/>
              </a:lnSpc>
              <a:spcBef>
                <a:spcPts val="310"/>
              </a:spcBef>
              <a:buClr>
                <a:srgbClr val="F29725"/>
              </a:buClr>
              <a:buSzPct val="96875"/>
              <a:buFont typeface="Arial"/>
              <a:buChar char="•"/>
            </a:pPr>
            <a:r>
              <a:rPr lang="en-US" sz="1550" b="0" i="0" u="none" strike="noStrike" cap="none" baseline="0">
                <a:solidFill>
                  <a:schemeClr val="dk2"/>
                </a:solidFill>
                <a:latin typeface="Helvetica Neue"/>
                <a:ea typeface="Helvetica Neue"/>
                <a:cs typeface="Helvetica Neue"/>
                <a:sym typeface="Helvetica Neue"/>
              </a:rPr>
              <a:t>Affiliate Dues should be reviewed by the Board of Trustees every three years.</a:t>
            </a:r>
          </a:p>
          <a:p>
            <a:pPr marL="0" marR="0" lvl="0" indent="0" algn="l" rtl="0">
              <a:lnSpc>
                <a:spcPct val="75000"/>
              </a:lnSpc>
              <a:spcBef>
                <a:spcPts val="247"/>
              </a:spcBef>
              <a:buClr>
                <a:srgbClr val="F29725"/>
              </a:buClr>
              <a:buFont typeface="Arial"/>
              <a:buNone/>
            </a:pPr>
            <a:endParaRPr sz="1250" b="0" i="0" u="none" strike="noStrike" cap="none" baseline="0">
              <a:solidFill>
                <a:schemeClr val="dk2"/>
              </a:solidFill>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478170" y="1060129"/>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2800" b="1" i="0" u="none" strike="noStrike" cap="none" baseline="0" dirty="0">
                <a:solidFill>
                  <a:schemeClr val="dk2"/>
                </a:solidFill>
                <a:latin typeface="Helvetica Neue"/>
                <a:ea typeface="Helvetica Neue"/>
                <a:cs typeface="Helvetica Neue"/>
                <a:sym typeface="Helvetica Neue"/>
              </a:rPr>
              <a:t>CURRENT DUES STRUCTURE VS. </a:t>
            </a:r>
            <a:br>
              <a:rPr lang="en-US" sz="2800" b="1" i="0" u="none" strike="noStrike" cap="none" baseline="0" dirty="0">
                <a:solidFill>
                  <a:schemeClr val="dk2"/>
                </a:solidFill>
                <a:latin typeface="Helvetica Neue"/>
                <a:ea typeface="Helvetica Neue"/>
                <a:cs typeface="Helvetica Neue"/>
                <a:sym typeface="Helvetica Neue"/>
              </a:rPr>
            </a:br>
            <a:r>
              <a:rPr lang="en-US" sz="2800" b="1" i="0" u="none" strike="noStrike" cap="none" baseline="0" dirty="0">
                <a:solidFill>
                  <a:srgbClr val="00535D"/>
                </a:solidFill>
                <a:latin typeface="Helvetica Neue"/>
                <a:ea typeface="Helvetica Neue"/>
                <a:cs typeface="Helvetica Neue"/>
                <a:sym typeface="Helvetica Neue"/>
              </a:rPr>
              <a:t>RECOMMENDATION</a:t>
            </a:r>
          </a:p>
        </p:txBody>
      </p:sp>
      <p:graphicFrame>
        <p:nvGraphicFramePr>
          <p:cNvPr id="288" name="Shape 288"/>
          <p:cNvGraphicFramePr/>
          <p:nvPr>
            <p:extLst>
              <p:ext uri="{D42A27DB-BD31-4B8C-83A1-F6EECF244321}">
                <p14:modId xmlns:p14="http://schemas.microsoft.com/office/powerpoint/2010/main" val="1050125691"/>
              </p:ext>
            </p:extLst>
          </p:nvPr>
        </p:nvGraphicFramePr>
        <p:xfrm>
          <a:off x="478170" y="1791220"/>
          <a:ext cx="7056322" cy="2026147"/>
        </p:xfrm>
        <a:graphic>
          <a:graphicData uri="http://schemas.openxmlformats.org/drawingml/2006/table">
            <a:tbl>
              <a:tblPr firstRow="1" firstCol="1">
                <a:tableStyleId>{284E427A-3D55-4303-BF80-6455036E1DE7}</a:tableStyleId>
              </a:tblPr>
              <a:tblGrid>
                <a:gridCol w="1219194"/>
                <a:gridCol w="2655517"/>
                <a:gridCol w="3181611"/>
              </a:tblGrid>
              <a:tr h="370801">
                <a:tc>
                  <a:txBody>
                    <a:bodyPr/>
                    <a:lstStyle/>
                    <a:p>
                      <a:pPr marL="0" marR="0" lvl="0" indent="0" algn="ctr" rtl="0">
                        <a:spcBef>
                          <a:spcPts val="0"/>
                        </a:spcBef>
                        <a:buSzPct val="25000"/>
                        <a:buNone/>
                      </a:pPr>
                      <a:r>
                        <a:rPr lang="en-US" sz="1100" u="none" strike="noStrike" cap="none" baseline="0" dirty="0"/>
                        <a:t> </a:t>
                      </a:r>
                    </a:p>
                  </a:txBody>
                  <a:tcPr marL="9525" marR="9525" marT="9525" marB="0" anchor="ctr"/>
                </a:tc>
                <a:tc>
                  <a:txBody>
                    <a:bodyPr/>
                    <a:lstStyle/>
                    <a:p>
                      <a:pPr marL="0" marR="0" lvl="0" indent="0" algn="ctr" rtl="0">
                        <a:spcBef>
                          <a:spcPts val="0"/>
                        </a:spcBef>
                        <a:buSzPct val="25000"/>
                        <a:buNone/>
                      </a:pPr>
                      <a:r>
                        <a:rPr lang="en-US" sz="1600" u="none" strike="noStrike" cap="none" baseline="0" dirty="0"/>
                        <a:t>Current</a:t>
                      </a:r>
                    </a:p>
                  </a:txBody>
                  <a:tcPr marL="9525" marR="9525" marT="9525" marB="0" anchor="ctr"/>
                </a:tc>
                <a:tc>
                  <a:txBody>
                    <a:bodyPr/>
                    <a:lstStyle/>
                    <a:p>
                      <a:pPr marL="0" marR="0" lvl="0" indent="0" algn="ctr" rtl="0">
                        <a:spcBef>
                          <a:spcPts val="0"/>
                        </a:spcBef>
                        <a:buSzPct val="25000"/>
                        <a:buNone/>
                      </a:pPr>
                      <a:r>
                        <a:rPr lang="en-US" sz="1600" u="none" strike="noStrike" cap="none" baseline="0" dirty="0"/>
                        <a:t>Recommendation</a:t>
                      </a:r>
                    </a:p>
                  </a:txBody>
                  <a:tcPr marL="9525" marR="9525" marT="9525" marB="0" anchor="ctr"/>
                </a:tc>
              </a:tr>
              <a:tr h="662141">
                <a:tc>
                  <a:txBody>
                    <a:bodyPr/>
                    <a:lstStyle/>
                    <a:p>
                      <a:pPr marL="0" marR="0" lvl="0" indent="0" algn="ctr" rtl="0">
                        <a:spcBef>
                          <a:spcPts val="0"/>
                        </a:spcBef>
                        <a:buSzPct val="25000"/>
                        <a:buNone/>
                      </a:pPr>
                      <a:r>
                        <a:rPr lang="en-US" sz="1400" u="none" strike="noStrike" cap="none" baseline="0"/>
                        <a:t>Dues Calculated at</a:t>
                      </a:r>
                      <a:endParaRPr lang="en-US" sz="1400" b="1" u="none" strike="noStrike" cap="none" baseline="0"/>
                    </a:p>
                  </a:txBody>
                  <a:tcPr marL="9525" marR="9525" marT="9525" marB="0" anchor="ctr"/>
                </a:tc>
                <a:tc>
                  <a:txBody>
                    <a:bodyPr/>
                    <a:lstStyle/>
                    <a:p>
                      <a:pPr marL="0" marR="0" lvl="0" indent="0" algn="ctr" rtl="0">
                        <a:spcBef>
                          <a:spcPts val="0"/>
                        </a:spcBef>
                        <a:buSzPct val="25000"/>
                        <a:buNone/>
                      </a:pPr>
                      <a:r>
                        <a:rPr lang="en-US" sz="1400" u="none" strike="noStrike" cap="none" baseline="0" dirty="0">
                          <a:sym typeface="Helvetica Neue"/>
                        </a:rPr>
                        <a:t>1.0% of Operating Expenses </a:t>
                      </a:r>
                      <a:endParaRPr lang="en-US" sz="1400" u="none" strike="noStrike" cap="none" baseline="0" dirty="0">
                        <a:latin typeface="Helvetica Neue"/>
                        <a:ea typeface="Helvetica Neue"/>
                        <a:cs typeface="Helvetica Neue"/>
                        <a:sym typeface="Helvetica Neue"/>
                      </a:endParaRPr>
                    </a:p>
                  </a:txBody>
                  <a:tcPr marL="9525" marR="9525" marT="9525" marB="0" anchor="ctr"/>
                </a:tc>
                <a:tc>
                  <a:txBody>
                    <a:bodyPr/>
                    <a:lstStyle/>
                    <a:p>
                      <a:pPr marL="0" marR="0" lvl="0" indent="0" algn="ctr" rtl="0">
                        <a:spcBef>
                          <a:spcPts val="0"/>
                        </a:spcBef>
                        <a:buSzPct val="25000"/>
                        <a:buNone/>
                      </a:pPr>
                      <a:r>
                        <a:rPr lang="en-US" sz="1400" u="none" strike="noStrike" cap="none" baseline="0" dirty="0">
                          <a:sym typeface="Helvetica Neue"/>
                        </a:rPr>
                        <a:t>1.10 % of Operating Expenses</a:t>
                      </a:r>
                      <a:endParaRPr lang="en-US" sz="1400" u="none" strike="noStrike" cap="none" baseline="0" dirty="0">
                        <a:latin typeface="Helvetica Neue"/>
                        <a:ea typeface="Helvetica Neue"/>
                        <a:cs typeface="Helvetica Neue"/>
                        <a:sym typeface="Helvetica Neue"/>
                      </a:endParaRPr>
                    </a:p>
                  </a:txBody>
                  <a:tcPr marL="9525" marR="9525" marT="9525" marB="0" anchor="ctr"/>
                </a:tc>
              </a:tr>
              <a:tr h="331064">
                <a:tc>
                  <a:txBody>
                    <a:bodyPr/>
                    <a:lstStyle/>
                    <a:p>
                      <a:pPr marL="0" marR="0" lvl="0" indent="0" algn="ctr" rtl="0">
                        <a:spcBef>
                          <a:spcPts val="0"/>
                        </a:spcBef>
                        <a:buSzPct val="25000"/>
                        <a:buNone/>
                      </a:pPr>
                      <a:r>
                        <a:rPr lang="en-US" sz="1400" u="none" strike="noStrike" cap="none" baseline="0"/>
                        <a:t>State Dues</a:t>
                      </a:r>
                    </a:p>
                  </a:txBody>
                  <a:tcPr marL="9525" marR="9525" marT="9525" marB="0" anchor="ctr"/>
                </a:tc>
                <a:tc>
                  <a:txBody>
                    <a:bodyPr/>
                    <a:lstStyle/>
                    <a:p>
                      <a:pPr marL="0" marR="0" lvl="0" indent="0" algn="ctr" rtl="0">
                        <a:spcBef>
                          <a:spcPts val="0"/>
                        </a:spcBef>
                        <a:buSzPct val="25000"/>
                        <a:buNone/>
                      </a:pPr>
                      <a:r>
                        <a:rPr lang="en-US" sz="1400" u="none" strike="noStrike" cap="none" baseline="0">
                          <a:sym typeface="Helvetica Neue"/>
                        </a:rPr>
                        <a:t>$1,000.00 </a:t>
                      </a:r>
                      <a:endParaRPr lang="en-US" sz="1400" u="none" strike="noStrike" cap="none" baseline="0">
                        <a:latin typeface="Helvetica Neue"/>
                        <a:ea typeface="Helvetica Neue"/>
                        <a:cs typeface="Helvetica Neue"/>
                        <a:sym typeface="Helvetica Neue"/>
                      </a:endParaRPr>
                    </a:p>
                  </a:txBody>
                  <a:tcPr marL="9525" marR="9525" marT="9525" marB="0" anchor="ctr"/>
                </a:tc>
                <a:tc>
                  <a:txBody>
                    <a:bodyPr/>
                    <a:lstStyle/>
                    <a:p>
                      <a:pPr marL="0" marR="0" lvl="0" indent="0" algn="ctr" rtl="0">
                        <a:spcBef>
                          <a:spcPts val="0"/>
                        </a:spcBef>
                        <a:buSzPct val="25000"/>
                        <a:buNone/>
                      </a:pPr>
                      <a:r>
                        <a:rPr lang="en-US" sz="1400" u="none" strike="noStrike" cap="none" baseline="0" dirty="0">
                          <a:sym typeface="Helvetica Neue"/>
                        </a:rPr>
                        <a:t>$1,200.00 </a:t>
                      </a:r>
                      <a:endParaRPr lang="en-US" sz="1400" u="none" strike="noStrike" cap="none" baseline="0" dirty="0">
                        <a:latin typeface="Helvetica Neue"/>
                        <a:ea typeface="Helvetica Neue"/>
                        <a:cs typeface="Helvetica Neue"/>
                        <a:sym typeface="Helvetica Neue"/>
                      </a:endParaRPr>
                    </a:p>
                  </a:txBody>
                  <a:tcPr marL="9525" marR="9525" marT="9525" marB="0" anchor="ctr"/>
                </a:tc>
              </a:tr>
              <a:tr h="662141">
                <a:tc>
                  <a:txBody>
                    <a:bodyPr/>
                    <a:lstStyle/>
                    <a:p>
                      <a:pPr marL="0" marR="0" lvl="0" indent="0" algn="ctr" rtl="0">
                        <a:spcBef>
                          <a:spcPts val="0"/>
                        </a:spcBef>
                        <a:buSzPct val="25000"/>
                        <a:buNone/>
                      </a:pPr>
                      <a:r>
                        <a:rPr lang="en-US" sz="1400" u="none" strike="noStrike" cap="none" baseline="0" dirty="0"/>
                        <a:t>Minimum Dues</a:t>
                      </a:r>
                    </a:p>
                  </a:txBody>
                  <a:tcPr marL="9525" marR="9525" marT="9525" marB="0" anchor="ctr"/>
                </a:tc>
                <a:tc>
                  <a:txBody>
                    <a:bodyPr/>
                    <a:lstStyle/>
                    <a:p>
                      <a:pPr marL="0" marR="0" lvl="0" indent="0" algn="ctr" rtl="0">
                        <a:spcBef>
                          <a:spcPts val="0"/>
                        </a:spcBef>
                        <a:buSzPct val="25000"/>
                        <a:buNone/>
                      </a:pPr>
                      <a:r>
                        <a:rPr lang="en-US" sz="1400" u="none" strike="noStrike" cap="none" baseline="0" dirty="0">
                          <a:sym typeface="Helvetica Neue"/>
                        </a:rPr>
                        <a:t>$7,500.00 </a:t>
                      </a:r>
                      <a:endParaRPr lang="en-US" sz="1400" u="none" strike="noStrike" cap="none" baseline="0" dirty="0">
                        <a:latin typeface="Helvetica Neue"/>
                        <a:ea typeface="Helvetica Neue"/>
                        <a:cs typeface="Helvetica Neue"/>
                        <a:sym typeface="Helvetica Neue"/>
                      </a:endParaRPr>
                    </a:p>
                  </a:txBody>
                  <a:tcPr marL="9525" marR="9525" marT="9525" marB="0" anchor="ctr"/>
                </a:tc>
                <a:tc>
                  <a:txBody>
                    <a:bodyPr/>
                    <a:lstStyle/>
                    <a:p>
                      <a:pPr marL="0" marR="0" lvl="0" indent="0" algn="ctr" rtl="0">
                        <a:spcBef>
                          <a:spcPts val="0"/>
                        </a:spcBef>
                        <a:buSzPct val="25000"/>
                        <a:buNone/>
                      </a:pPr>
                      <a:r>
                        <a:rPr lang="en-US" sz="1400" u="none" strike="noStrike" cap="none" baseline="0" dirty="0">
                          <a:sym typeface="Helvetica Neue"/>
                        </a:rPr>
                        <a:t>$8,500.00 </a:t>
                      </a:r>
                      <a:endParaRPr lang="en-US" sz="1400" u="none" strike="noStrike" cap="none" baseline="0" dirty="0">
                        <a:latin typeface="Helvetica Neue"/>
                        <a:ea typeface="Helvetica Neue"/>
                        <a:cs typeface="Helvetica Neue"/>
                        <a:sym typeface="Helvetica Neue"/>
                      </a:endParaRPr>
                    </a:p>
                  </a:txBody>
                  <a:tcPr marL="9525" marR="9525" marT="9525" marB="0"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36156717"/>
              </p:ext>
            </p:extLst>
          </p:nvPr>
        </p:nvGraphicFramePr>
        <p:xfrm>
          <a:off x="1703539" y="3840211"/>
          <a:ext cx="2680569" cy="2250132"/>
        </p:xfrm>
        <a:graphic>
          <a:graphicData uri="http://schemas.openxmlformats.org/drawingml/2006/table">
            <a:tbl>
              <a:tblPr firstRow="1">
                <a:tableStyleId>{3C2FFA5D-87B4-456A-9821-1D502468CF0F}</a:tableStyleId>
              </a:tblPr>
              <a:tblGrid>
                <a:gridCol w="1689562"/>
                <a:gridCol w="991007"/>
              </a:tblGrid>
              <a:tr h="435099">
                <a:tc>
                  <a:txBody>
                    <a:bodyPr/>
                    <a:lstStyle/>
                    <a:p>
                      <a:pPr algn="ctr" fontAlgn="ctr"/>
                      <a:r>
                        <a:rPr lang="en-US" sz="1400" b="1" u="none" strike="noStrike" dirty="0">
                          <a:effectLst/>
                          <a:latin typeface="Helvetica Neue"/>
                        </a:rPr>
                        <a:t>CURRENT </a:t>
                      </a:r>
                      <a:endParaRPr lang="en-US" sz="1400" b="1" u="none" strike="noStrike" dirty="0" smtClean="0">
                        <a:effectLst/>
                        <a:latin typeface="Helvetica Neue"/>
                      </a:endParaRPr>
                    </a:p>
                    <a:p>
                      <a:pPr algn="ctr" fontAlgn="ctr"/>
                      <a:r>
                        <a:rPr lang="en-US" sz="1400" b="1" u="none" strike="noStrike" dirty="0" smtClean="0">
                          <a:effectLst/>
                          <a:latin typeface="Helvetica Neue"/>
                        </a:rPr>
                        <a:t>TIERS</a:t>
                      </a:r>
                      <a:endParaRPr lang="en-US" sz="1400" b="1" i="0" u="none" strike="noStrike" dirty="0">
                        <a:solidFill>
                          <a:srgbClr val="000000"/>
                        </a:solidFill>
                        <a:effectLst/>
                        <a:latin typeface="Helvetica Neue"/>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ctr"/>
                </a:tc>
              </a:tr>
              <a:tr h="462047">
                <a:tc>
                  <a:txBody>
                    <a:bodyPr/>
                    <a:lstStyle/>
                    <a:p>
                      <a:pPr algn="ctr" fontAlgn="ctr"/>
                      <a:r>
                        <a:rPr lang="en-US" sz="1400" b="1" u="none" strike="noStrike" dirty="0">
                          <a:effectLst/>
                          <a:latin typeface="Helvetica Neue"/>
                        </a:rPr>
                        <a:t>Affiliates with Expenses of: </a:t>
                      </a:r>
                      <a:endParaRPr lang="en-US" sz="1400" b="1" i="0" u="none" strike="noStrike" dirty="0">
                        <a:solidFill>
                          <a:srgbClr val="000000"/>
                        </a:solidFill>
                        <a:effectLst/>
                        <a:latin typeface="Helvetica Neue"/>
                      </a:endParaRPr>
                    </a:p>
                  </a:txBody>
                  <a:tcPr marL="9525" marR="9525" marT="9525" marB="0" anchor="ctr"/>
                </a:tc>
                <a:tc>
                  <a:txBody>
                    <a:bodyPr/>
                    <a:lstStyle/>
                    <a:p>
                      <a:pPr algn="ctr" fontAlgn="ctr"/>
                      <a:r>
                        <a:rPr lang="en-US" sz="1400" b="1" u="none" strike="noStrike" dirty="0">
                          <a:effectLst/>
                          <a:latin typeface="Helvetica Neue"/>
                        </a:rPr>
                        <a:t>Maximum </a:t>
                      </a:r>
                      <a:r>
                        <a:rPr lang="en-US" sz="1400" b="1" u="none" strike="noStrike" dirty="0" smtClean="0">
                          <a:effectLst/>
                          <a:latin typeface="Helvetica Neue"/>
                        </a:rPr>
                        <a:t>Dues:</a:t>
                      </a:r>
                      <a:endParaRPr lang="en-US" sz="1400" b="1" i="0" u="none" strike="noStrike" dirty="0">
                        <a:solidFill>
                          <a:srgbClr val="000000"/>
                        </a:solidFill>
                        <a:effectLst/>
                        <a:latin typeface="Helvetica Neue"/>
                      </a:endParaRPr>
                    </a:p>
                  </a:txBody>
                  <a:tcPr marL="9525" marR="9525" marT="9525" marB="0" anchor="ctr"/>
                </a:tc>
              </a:tr>
              <a:tr h="635567">
                <a:tc>
                  <a:txBody>
                    <a:bodyPr/>
                    <a:lstStyle/>
                    <a:p>
                      <a:pPr algn="ctr" fontAlgn="ctr"/>
                      <a:r>
                        <a:rPr lang="en-US" sz="1400" u="none" strike="noStrike" dirty="0">
                          <a:effectLst/>
                          <a:latin typeface="Helvetica Neue"/>
                        </a:rPr>
                        <a:t>&lt; $10M</a:t>
                      </a:r>
                      <a:endParaRPr lang="en-US" sz="1400" b="0" i="0" u="none" strike="noStrike" dirty="0">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$40,000 </a:t>
                      </a:r>
                      <a:endParaRPr lang="en-US" sz="1400" b="0" i="0" u="none" strike="noStrike" dirty="0">
                        <a:solidFill>
                          <a:srgbClr val="000000"/>
                        </a:solidFill>
                        <a:effectLst/>
                        <a:latin typeface="Helvetica Neue"/>
                      </a:endParaRPr>
                    </a:p>
                  </a:txBody>
                  <a:tcPr marL="9525" marR="9525" marT="9525" marB="0" anchor="ctr"/>
                </a:tc>
              </a:tr>
              <a:tr h="716273">
                <a:tc>
                  <a:txBody>
                    <a:bodyPr/>
                    <a:lstStyle/>
                    <a:p>
                      <a:pPr algn="ctr" fontAlgn="ctr"/>
                      <a:r>
                        <a:rPr lang="en-US" sz="1400" u="none" strike="noStrike" dirty="0">
                          <a:effectLst/>
                          <a:latin typeface="Helvetica Neue"/>
                        </a:rPr>
                        <a:t>&gt; $10M</a:t>
                      </a:r>
                      <a:endParaRPr lang="en-US" sz="1400" b="0" i="0" u="none" strike="noStrike" dirty="0">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$50,000 </a:t>
                      </a:r>
                      <a:endParaRPr lang="en-US" sz="1400" b="0" i="0" u="none" strike="noStrike" dirty="0">
                        <a:solidFill>
                          <a:srgbClr val="000000"/>
                        </a:solidFill>
                        <a:effectLst/>
                        <a:latin typeface="Helvetica Neue"/>
                      </a:endParaRPr>
                    </a:p>
                  </a:txBody>
                  <a:tcPr marL="9525" marR="9525" marT="9525"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45570081"/>
              </p:ext>
            </p:extLst>
          </p:nvPr>
        </p:nvGraphicFramePr>
        <p:xfrm>
          <a:off x="4384109" y="3836277"/>
          <a:ext cx="3156559" cy="2252146"/>
        </p:xfrm>
        <a:graphic>
          <a:graphicData uri="http://schemas.openxmlformats.org/drawingml/2006/table">
            <a:tbl>
              <a:tblPr firstRow="1">
                <a:tableStyleId>{3C2FFA5D-87B4-456A-9821-1D502468CF0F}</a:tableStyleId>
              </a:tblPr>
              <a:tblGrid>
                <a:gridCol w="1903957"/>
                <a:gridCol w="1252602"/>
              </a:tblGrid>
              <a:tr h="322758">
                <a:tc>
                  <a:txBody>
                    <a:bodyPr/>
                    <a:lstStyle/>
                    <a:p>
                      <a:pPr algn="ctr" fontAlgn="ctr"/>
                      <a:r>
                        <a:rPr lang="en-US" sz="1400" u="none" strike="noStrike" dirty="0" smtClean="0">
                          <a:effectLst/>
                          <a:latin typeface="Helvetica Neue"/>
                        </a:rPr>
                        <a:t>RECOMMENDED TIERS</a:t>
                      </a:r>
                      <a:endParaRPr lang="en-US" sz="1400" b="0" i="0" u="none" strike="noStrike" dirty="0">
                        <a:solidFill>
                          <a:srgbClr val="000000"/>
                        </a:solidFill>
                        <a:effectLst/>
                        <a:latin typeface="Helvetica Neue"/>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ctr"/>
                </a:tc>
              </a:tr>
              <a:tr h="465326">
                <a:tc>
                  <a:txBody>
                    <a:bodyPr/>
                    <a:lstStyle/>
                    <a:p>
                      <a:pPr algn="ctr" fontAlgn="ctr"/>
                      <a:r>
                        <a:rPr lang="en-US" sz="1400" b="1" u="none" strike="noStrike" dirty="0">
                          <a:effectLst/>
                          <a:latin typeface="Helvetica Neue"/>
                        </a:rPr>
                        <a:t>Affiliates with Expenses of: </a:t>
                      </a:r>
                      <a:endParaRPr lang="en-US" sz="1400" b="1" i="0" u="none" strike="noStrike" dirty="0">
                        <a:solidFill>
                          <a:srgbClr val="000000"/>
                        </a:solidFill>
                        <a:effectLst/>
                        <a:latin typeface="Helvetica Neue"/>
                      </a:endParaRPr>
                    </a:p>
                  </a:txBody>
                  <a:tcPr marL="9525" marR="9525" marT="9525" marB="0" anchor="ctr"/>
                </a:tc>
                <a:tc>
                  <a:txBody>
                    <a:bodyPr/>
                    <a:lstStyle/>
                    <a:p>
                      <a:pPr algn="ctr" fontAlgn="ctr"/>
                      <a:r>
                        <a:rPr lang="en-US" sz="1400" b="1" u="none" strike="noStrike" dirty="0">
                          <a:effectLst/>
                          <a:latin typeface="Helvetica Neue"/>
                        </a:rPr>
                        <a:t>Maximum </a:t>
                      </a:r>
                      <a:r>
                        <a:rPr lang="en-US" sz="1400" b="1" u="none" strike="noStrike" dirty="0" smtClean="0">
                          <a:effectLst/>
                          <a:latin typeface="Helvetica Neue"/>
                        </a:rPr>
                        <a:t>Dues:</a:t>
                      </a:r>
                      <a:endParaRPr lang="en-US" sz="1400" b="1" i="0" u="none" strike="noStrike" dirty="0">
                        <a:solidFill>
                          <a:srgbClr val="000000"/>
                        </a:solidFill>
                        <a:effectLst/>
                        <a:latin typeface="Helvetica Neue"/>
                      </a:endParaRPr>
                    </a:p>
                  </a:txBody>
                  <a:tcPr marL="9525" marR="9525" marT="9525" marB="0" anchor="ctr"/>
                </a:tc>
              </a:tr>
              <a:tr h="270115">
                <a:tc>
                  <a:txBody>
                    <a:bodyPr/>
                    <a:lstStyle/>
                    <a:p>
                      <a:pPr algn="ctr" fontAlgn="ctr"/>
                      <a:r>
                        <a:rPr lang="en-US" sz="1400" u="none" strike="noStrike">
                          <a:effectLst/>
                          <a:latin typeface="Helvetica Neue"/>
                        </a:rPr>
                        <a:t>&lt; $10M</a:t>
                      </a:r>
                      <a:endParaRPr lang="en-US" sz="1400" b="0" i="0" u="none" strike="noStrike">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$45,000 </a:t>
                      </a:r>
                      <a:endParaRPr lang="en-US" sz="1400" b="0" i="0" u="none" strike="noStrike" dirty="0">
                        <a:solidFill>
                          <a:srgbClr val="000000"/>
                        </a:solidFill>
                        <a:effectLst/>
                        <a:latin typeface="Helvetica Neue"/>
                      </a:endParaRPr>
                    </a:p>
                  </a:txBody>
                  <a:tcPr marL="9525" marR="9525" marT="9525" marB="0" anchor="ctr"/>
                </a:tc>
              </a:tr>
              <a:tr h="270115">
                <a:tc>
                  <a:txBody>
                    <a:bodyPr/>
                    <a:lstStyle/>
                    <a:p>
                      <a:pPr algn="ctr" fontAlgn="ctr"/>
                      <a:r>
                        <a:rPr lang="en-US" sz="1400" u="none" strike="noStrike" dirty="0">
                          <a:effectLst/>
                          <a:latin typeface="Helvetica Neue"/>
                        </a:rPr>
                        <a:t>$10M-$20M</a:t>
                      </a:r>
                      <a:endParaRPr lang="en-US" sz="1400" b="0" i="0" u="none" strike="noStrike" dirty="0">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$50,000 </a:t>
                      </a:r>
                      <a:endParaRPr lang="en-US" sz="1400" b="0" i="0" u="none" strike="noStrike" dirty="0">
                        <a:solidFill>
                          <a:srgbClr val="000000"/>
                        </a:solidFill>
                        <a:effectLst/>
                        <a:latin typeface="Helvetica Neue"/>
                      </a:endParaRPr>
                    </a:p>
                  </a:txBody>
                  <a:tcPr marL="9525" marR="9525" marT="9525" marB="0" anchor="ctr"/>
                </a:tc>
              </a:tr>
              <a:tr h="270115">
                <a:tc>
                  <a:txBody>
                    <a:bodyPr/>
                    <a:lstStyle/>
                    <a:p>
                      <a:pPr algn="ctr" fontAlgn="ctr"/>
                      <a:r>
                        <a:rPr lang="en-US" sz="1400" u="none" strike="noStrike">
                          <a:effectLst/>
                          <a:latin typeface="Helvetica Neue"/>
                        </a:rPr>
                        <a:t>$20M-$50M</a:t>
                      </a:r>
                      <a:endParaRPr lang="en-US" sz="1400" b="0" i="0" u="none" strike="noStrike">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$55,000 </a:t>
                      </a:r>
                      <a:endParaRPr lang="en-US" sz="1400" b="0" i="0" u="none" strike="noStrike" dirty="0">
                        <a:solidFill>
                          <a:srgbClr val="000000"/>
                        </a:solidFill>
                        <a:effectLst/>
                        <a:latin typeface="Helvetica Neue"/>
                      </a:endParaRPr>
                    </a:p>
                  </a:txBody>
                  <a:tcPr marL="9525" marR="9525" marT="9525" marB="0" anchor="ctr"/>
                </a:tc>
              </a:tr>
              <a:tr h="270115">
                <a:tc>
                  <a:txBody>
                    <a:bodyPr/>
                    <a:lstStyle/>
                    <a:p>
                      <a:pPr algn="ctr" fontAlgn="ctr"/>
                      <a:r>
                        <a:rPr lang="en-US" sz="1400" u="none" strike="noStrike">
                          <a:effectLst/>
                          <a:latin typeface="Helvetica Neue"/>
                        </a:rPr>
                        <a:t>$50M-$100M</a:t>
                      </a:r>
                      <a:endParaRPr lang="en-US" sz="1400" b="0" i="0" u="none" strike="noStrike">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$60,000 </a:t>
                      </a:r>
                      <a:endParaRPr lang="en-US" sz="1400" b="0" i="0" u="none" strike="noStrike" dirty="0">
                        <a:solidFill>
                          <a:srgbClr val="000000"/>
                        </a:solidFill>
                        <a:effectLst/>
                        <a:latin typeface="Helvetica Neue"/>
                      </a:endParaRPr>
                    </a:p>
                  </a:txBody>
                  <a:tcPr marL="9525" marR="9525" marT="9525" marB="0" anchor="ctr"/>
                </a:tc>
              </a:tr>
              <a:tr h="270115">
                <a:tc>
                  <a:txBody>
                    <a:bodyPr/>
                    <a:lstStyle/>
                    <a:p>
                      <a:pPr algn="ctr" fontAlgn="ctr"/>
                      <a:r>
                        <a:rPr lang="en-US" sz="1400" u="none" strike="noStrike" dirty="0">
                          <a:effectLst/>
                          <a:latin typeface="Helvetica Neue"/>
                        </a:rPr>
                        <a:t>&gt; $100M</a:t>
                      </a:r>
                      <a:endParaRPr lang="en-US" sz="1400" b="0" i="0" u="none" strike="noStrike" dirty="0">
                        <a:solidFill>
                          <a:srgbClr val="000000"/>
                        </a:solidFill>
                        <a:effectLst/>
                        <a:latin typeface="Helvetica Neue"/>
                      </a:endParaRPr>
                    </a:p>
                  </a:txBody>
                  <a:tcPr marL="9525" marR="9525" marT="9525" marB="0" anchor="ctr"/>
                </a:tc>
                <a:tc>
                  <a:txBody>
                    <a:bodyPr/>
                    <a:lstStyle/>
                    <a:p>
                      <a:pPr algn="ctr" fontAlgn="ctr"/>
                      <a:r>
                        <a:rPr lang="en-US" sz="1400" u="none" strike="noStrike" dirty="0">
                          <a:effectLst/>
                          <a:latin typeface="Helvetica Neue"/>
                        </a:rPr>
                        <a:t>$65,000 </a:t>
                      </a:r>
                      <a:endParaRPr lang="en-US" sz="1400" b="0" i="0" u="none" strike="noStrike" dirty="0">
                        <a:solidFill>
                          <a:srgbClr val="000000"/>
                        </a:solidFill>
                        <a:effectLst/>
                        <a:latin typeface="Helvetica Neue"/>
                      </a:endParaRPr>
                    </a:p>
                  </a:txBody>
                  <a:tcPr marL="9525" marR="9525" marT="9525" marB="0" anchor="ct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661202" y="1537675"/>
            <a:ext cx="6453582" cy="756134"/>
          </a:xfrm>
          <a:prstGeom prst="rect">
            <a:avLst/>
          </a:prstGeom>
          <a:noFill/>
          <a:ln>
            <a:noFill/>
          </a:ln>
        </p:spPr>
        <p:txBody>
          <a:bodyPr lIns="91425" tIns="45700" rIns="91425" bIns="45700" anchor="ctr" anchorCtr="0">
            <a:noAutofit/>
          </a:bodyPr>
          <a:lstStyle/>
          <a:p>
            <a:pPr marL="0" marR="0" lvl="0" indent="0" algn="l" rtl="0">
              <a:spcBef>
                <a:spcPts val="0"/>
              </a:spcBef>
              <a:buClr>
                <a:srgbClr val="FFFFFF"/>
              </a:buClr>
              <a:buSzPct val="25000"/>
              <a:buFont typeface="Helvetica Neue"/>
              <a:buNone/>
            </a:pPr>
            <a:r>
              <a:rPr lang="en-US" sz="5400" b="1" i="0" u="none" strike="noStrike" cap="none" baseline="0">
                <a:solidFill>
                  <a:srgbClr val="FFFFFF"/>
                </a:solidFill>
                <a:latin typeface="Helvetica Neue"/>
                <a:ea typeface="Helvetica Neue"/>
                <a:cs typeface="Helvetica Neue"/>
                <a:sym typeface="Helvetica Neue"/>
              </a:rPr>
              <a:t>IMPLEMENTATION</a:t>
            </a:r>
          </a:p>
        </p:txBody>
      </p:sp>
      <p:sp>
        <p:nvSpPr>
          <p:cNvPr id="295" name="Shape 295"/>
          <p:cNvSpPr txBox="1"/>
          <p:nvPr/>
        </p:nvSpPr>
        <p:spPr>
          <a:xfrm>
            <a:off x="661202" y="3988582"/>
            <a:ext cx="6318150" cy="230832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rgbClr val="F2F2F2"/>
                </a:solidFill>
                <a:latin typeface="Trebuchet MS"/>
                <a:ea typeface="Trebuchet MS"/>
                <a:cs typeface="Trebuchet MS"/>
                <a:sym typeface="Trebuchet MS"/>
              </a:rPr>
              <a:t>Board Approval of Strategies</a:t>
            </a:r>
          </a:p>
          <a:p>
            <a:pPr marL="0" marR="0" lvl="0" indent="0" algn="l" rtl="0">
              <a:spcBef>
                <a:spcPts val="0"/>
              </a:spcBef>
              <a:buNone/>
            </a:pPr>
            <a:endParaRPr sz="1800" b="0" i="0" u="none" strike="noStrike" cap="none" baseline="0">
              <a:solidFill>
                <a:srgbClr val="F2F2F2"/>
              </a:solidFill>
              <a:latin typeface="Trebuchet MS"/>
              <a:ea typeface="Trebuchet MS"/>
              <a:cs typeface="Trebuchet MS"/>
              <a:sym typeface="Trebuchet MS"/>
            </a:endParaRPr>
          </a:p>
          <a:p>
            <a:pPr marL="0" marR="0" lvl="0" indent="0" algn="l" rtl="0">
              <a:spcBef>
                <a:spcPts val="0"/>
              </a:spcBef>
              <a:buSzPct val="25000"/>
              <a:buNone/>
            </a:pPr>
            <a:r>
              <a:rPr lang="en-US" sz="1800" b="0" i="0" u="none" strike="noStrike" cap="none" baseline="0">
                <a:solidFill>
                  <a:srgbClr val="F2F2F2"/>
                </a:solidFill>
                <a:latin typeface="Trebuchet MS"/>
                <a:ea typeface="Trebuchet MS"/>
                <a:cs typeface="Trebuchet MS"/>
                <a:sym typeface="Trebuchet MS"/>
              </a:rPr>
              <a:t>Implementation Incorporated into FY 2015 Budgeting</a:t>
            </a:r>
          </a:p>
          <a:p>
            <a:pPr marL="0" marR="0" lvl="0" indent="0" algn="l" rtl="0">
              <a:spcBef>
                <a:spcPts val="0"/>
              </a:spcBef>
              <a:buNone/>
            </a:pPr>
            <a:endParaRPr sz="1800" b="0" i="0" u="none" strike="noStrike" cap="none" baseline="0">
              <a:solidFill>
                <a:srgbClr val="F2F2F2"/>
              </a:solidFill>
              <a:latin typeface="Trebuchet MS"/>
              <a:ea typeface="Trebuchet MS"/>
              <a:cs typeface="Trebuchet MS"/>
              <a:sym typeface="Trebuchet MS"/>
            </a:endParaRPr>
          </a:p>
          <a:p>
            <a:pPr marL="0" marR="0" lvl="0" indent="0" algn="l" rtl="0">
              <a:spcBef>
                <a:spcPts val="0"/>
              </a:spcBef>
              <a:buSzPct val="25000"/>
              <a:buNone/>
            </a:pPr>
            <a:r>
              <a:rPr lang="en-US" sz="1800" b="0" i="0" u="none" strike="noStrike" cap="none" baseline="0">
                <a:solidFill>
                  <a:srgbClr val="F2F2F2"/>
                </a:solidFill>
                <a:latin typeface="Trebuchet MS"/>
                <a:ea typeface="Trebuchet MS"/>
                <a:cs typeface="Trebuchet MS"/>
                <a:sym typeface="Trebuchet MS"/>
              </a:rPr>
              <a:t>Board and Affiliate Engagement Have Begun</a:t>
            </a:r>
          </a:p>
          <a:p>
            <a:pPr marL="0" marR="0" lvl="0" indent="0" algn="l" rtl="0">
              <a:spcBef>
                <a:spcPts val="0"/>
              </a:spcBef>
              <a:buNone/>
            </a:pPr>
            <a:endParaRPr sz="1800" b="0" i="0" u="none" strike="noStrike" cap="none" baseline="0">
              <a:solidFill>
                <a:srgbClr val="F2F2F2"/>
              </a:solidFill>
              <a:latin typeface="Trebuchet MS"/>
              <a:ea typeface="Trebuchet MS"/>
              <a:cs typeface="Trebuchet MS"/>
              <a:sym typeface="Trebuchet MS"/>
            </a:endParaRPr>
          </a:p>
          <a:p>
            <a:pPr marL="0" marR="0" lvl="0" indent="0" algn="l" rtl="0">
              <a:spcBef>
                <a:spcPts val="0"/>
              </a:spcBef>
              <a:buSzPct val="25000"/>
              <a:buNone/>
            </a:pPr>
            <a:r>
              <a:rPr lang="en-US" sz="1800" b="0" i="0" u="none" strike="noStrike" cap="none" baseline="0">
                <a:solidFill>
                  <a:srgbClr val="F2F2F2"/>
                </a:solidFill>
                <a:latin typeface="Trebuchet MS"/>
                <a:ea typeface="Trebuchet MS"/>
                <a:cs typeface="Trebuchet MS"/>
                <a:sym typeface="Trebuchet MS"/>
              </a:rPr>
              <a:t>Affiliate and Volunteer Engagement Critical to Success of the Plan</a:t>
            </a:r>
          </a:p>
        </p:txBody>
      </p:sp>
    </p:spTree>
  </p:cSld>
  <p:clrMapOvr>
    <a:masterClrMapping/>
  </p:clrMapOvr>
  <p:transition xmlns:p14="http://schemas.microsoft.com/office/powerpoint/2010/mai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OVERVIEW</a:t>
            </a:r>
          </a:p>
        </p:txBody>
      </p:sp>
      <p:sp>
        <p:nvSpPr>
          <p:cNvPr id="40" name="Shape 40"/>
          <p:cNvSpPr txBox="1">
            <a:spLocks noGrp="1"/>
          </p:cNvSpPr>
          <p:nvPr>
            <p:ph type="body" idx="1"/>
          </p:nvPr>
        </p:nvSpPr>
        <p:spPr>
          <a:xfrm>
            <a:off x="596349" y="1736035"/>
            <a:ext cx="7606512" cy="4321383"/>
          </a:xfrm>
          <a:prstGeom prst="rect">
            <a:avLst/>
          </a:prstGeom>
          <a:noFill/>
          <a:ln>
            <a:noFill/>
          </a:ln>
        </p:spPr>
        <p:txBody>
          <a:bodyPr lIns="91425" tIns="45700" rIns="91425" bIns="45700" anchor="t" anchorCtr="0">
            <a:noAutofit/>
          </a:bodyPr>
          <a:lstStyle/>
          <a:p>
            <a:pPr marL="342900" marR="0" lvl="0" indent="-317500" algn="l" rtl="0">
              <a:lnSpc>
                <a:spcPct val="80000"/>
              </a:lnSpc>
              <a:spcBef>
                <a:spcPts val="0"/>
              </a:spcBef>
              <a:buClr>
                <a:srgbClr val="F29725"/>
              </a:buClr>
              <a:buSzPct val="100000"/>
              <a:buFont typeface="Arial"/>
              <a:buChar char="•"/>
            </a:pPr>
            <a:r>
              <a:rPr lang="en-US" sz="1800" b="1" i="0" u="none" strike="noStrike" cap="none" baseline="0" dirty="0" smtClean="0">
                <a:solidFill>
                  <a:schemeClr val="dk2"/>
                </a:solidFill>
                <a:latin typeface="Helvetica Neue"/>
                <a:ea typeface="Helvetica Neue"/>
                <a:cs typeface="Helvetica Neue"/>
                <a:sym typeface="Helvetica Neue"/>
              </a:rPr>
              <a:t>Improved</a:t>
            </a:r>
            <a:r>
              <a:rPr lang="en-US" sz="1800" b="1" dirty="0">
                <a:solidFill>
                  <a:schemeClr val="dk2"/>
                </a:solidFill>
                <a:latin typeface="Helvetica Neue"/>
                <a:ea typeface="Helvetica Neue"/>
                <a:cs typeface="Helvetica Neue"/>
                <a:sym typeface="Helvetica Neue"/>
              </a:rPr>
              <a:t> </a:t>
            </a:r>
            <a:r>
              <a:rPr lang="en-US" sz="1800" b="1" dirty="0" smtClean="0">
                <a:solidFill>
                  <a:schemeClr val="dk2"/>
                </a:solidFill>
                <a:latin typeface="Helvetica Neue"/>
                <a:ea typeface="Helvetica Neue"/>
                <a:cs typeface="Helvetica Neue"/>
                <a:sym typeface="Helvetica Neue"/>
              </a:rPr>
              <a:t>organizational model</a:t>
            </a:r>
            <a:r>
              <a:rPr lang="en-US" sz="1800" dirty="0" smtClean="0">
                <a:solidFill>
                  <a:schemeClr val="dk2"/>
                </a:solidFill>
                <a:latin typeface="Helvetica Neue"/>
                <a:ea typeface="Helvetica Neue"/>
                <a:cs typeface="Helvetica Neue"/>
                <a:sym typeface="Helvetica Neue"/>
              </a:rPr>
              <a:t>: </a:t>
            </a:r>
            <a:r>
              <a:rPr lang="en-US" sz="1800" i="0" u="none" strike="noStrike" cap="none" baseline="0" dirty="0" smtClean="0">
                <a:solidFill>
                  <a:schemeClr val="dk2"/>
                </a:solidFill>
                <a:latin typeface="Helvetica Neue"/>
                <a:ea typeface="Helvetica Neue"/>
                <a:cs typeface="Helvetica Neue"/>
                <a:sym typeface="Helvetica Neue"/>
              </a:rPr>
              <a:t>UCP</a:t>
            </a:r>
            <a:r>
              <a:rPr lang="en-US" sz="1800" dirty="0" smtClean="0">
                <a:solidFill>
                  <a:schemeClr val="dk2"/>
                </a:solidFill>
                <a:latin typeface="Helvetica Neue"/>
                <a:ea typeface="Helvetica Neue"/>
                <a:cs typeface="Helvetica Neue"/>
                <a:sym typeface="Helvetica Neue"/>
              </a:rPr>
              <a:t> </a:t>
            </a:r>
            <a:r>
              <a:rPr lang="en-US" sz="1800" b="0" i="0" u="none" strike="noStrike" cap="none" baseline="0" dirty="0">
                <a:solidFill>
                  <a:schemeClr val="dk2"/>
                </a:solidFill>
                <a:latin typeface="Helvetica Neue"/>
                <a:ea typeface="Helvetica Neue"/>
                <a:cs typeface="Helvetica Neue"/>
                <a:sym typeface="Helvetica Neue"/>
              </a:rPr>
              <a:t>acknowledges the challenges experienced by affiliates, and the necessity </a:t>
            </a:r>
            <a:r>
              <a:rPr lang="en-US" sz="1800" b="0" i="0" u="none" strike="noStrike" cap="none" baseline="0" dirty="0" smtClean="0">
                <a:solidFill>
                  <a:schemeClr val="dk2"/>
                </a:solidFill>
                <a:latin typeface="Helvetica Neue"/>
                <a:ea typeface="Helvetica Neue"/>
                <a:cs typeface="Helvetica Neue"/>
                <a:sym typeface="Helvetica Neue"/>
              </a:rPr>
              <a:t>of enhanced strategies to improve our success.</a:t>
            </a:r>
            <a:r>
              <a:rPr lang="en-US" sz="1800" b="0" i="0" u="none" strike="noStrike" cap="none" dirty="0" smtClean="0">
                <a:solidFill>
                  <a:schemeClr val="dk2"/>
                </a:solidFill>
                <a:latin typeface="Helvetica Neue"/>
                <a:ea typeface="Helvetica Neue"/>
                <a:cs typeface="Helvetica Neue"/>
                <a:sym typeface="Helvetica Neue"/>
              </a:rPr>
              <a:t>  </a:t>
            </a:r>
          </a:p>
          <a:p>
            <a:pPr marL="342900" marR="0" lvl="0" indent="-317500" algn="l" rtl="0">
              <a:lnSpc>
                <a:spcPct val="80000"/>
              </a:lnSpc>
              <a:spcBef>
                <a:spcPts val="0"/>
              </a:spcBef>
              <a:buClr>
                <a:srgbClr val="F29725"/>
              </a:buClr>
              <a:buSzPct val="100000"/>
              <a:buFont typeface="Arial"/>
              <a:buChar char="•"/>
            </a:pPr>
            <a:endParaRPr lang="en-US" sz="1800" b="0" i="0" u="none" strike="noStrike" cap="none" baseline="0" dirty="0">
              <a:solidFill>
                <a:schemeClr val="dk2"/>
              </a:solidFill>
              <a:latin typeface="Helvetica Neue"/>
              <a:ea typeface="Helvetica Neue"/>
              <a:cs typeface="Helvetica Neue"/>
              <a:sym typeface="Helvetica Neue"/>
            </a:endParaRPr>
          </a:p>
          <a:p>
            <a:pPr marL="342900" marR="0" lvl="0" indent="-317500" algn="l" rtl="0">
              <a:lnSpc>
                <a:spcPct val="80000"/>
              </a:lnSpc>
              <a:spcBef>
                <a:spcPts val="440"/>
              </a:spcBef>
              <a:buClr>
                <a:srgbClr val="F29725"/>
              </a:buClr>
              <a:buSzPct val="100000"/>
              <a:buFont typeface="Arial"/>
              <a:buChar char="•"/>
            </a:pPr>
            <a:r>
              <a:rPr lang="en-US" sz="1800" b="1" dirty="0">
                <a:solidFill>
                  <a:schemeClr val="dk2"/>
                </a:solidFill>
                <a:latin typeface="Helvetica Neue"/>
                <a:ea typeface="Helvetica Neue"/>
                <a:cs typeface="Helvetica Neue"/>
                <a:sym typeface="Helvetica Neue"/>
              </a:rPr>
              <a:t>Demands on the national network </a:t>
            </a:r>
            <a:r>
              <a:rPr lang="en-US" sz="1800" dirty="0">
                <a:solidFill>
                  <a:schemeClr val="dk2"/>
                </a:solidFill>
                <a:latin typeface="Helvetica Neue"/>
                <a:ea typeface="Helvetica Neue"/>
                <a:cs typeface="Helvetica Neue"/>
                <a:sym typeface="Helvetica Neue"/>
              </a:rPr>
              <a:t>have changed due to increasingly decentralized federal policy and funding decision making, and perception</a:t>
            </a:r>
            <a:r>
              <a:rPr lang="en-US" sz="1800" b="0" i="0" u="none" strike="noStrike" cap="none" baseline="0" dirty="0">
                <a:solidFill>
                  <a:schemeClr val="dk2"/>
                </a:solidFill>
                <a:latin typeface="Helvetica Neue"/>
                <a:ea typeface="Helvetica Neue"/>
                <a:cs typeface="Helvetica Neue"/>
                <a:sym typeface="Helvetica Neue"/>
              </a:rPr>
              <a:t> of the relationship with UCP affiliates as a transactional one</a:t>
            </a:r>
            <a:r>
              <a:rPr lang="en-US" sz="1800" b="0" i="0" u="none" strike="noStrike" cap="none" baseline="0" dirty="0" smtClean="0">
                <a:solidFill>
                  <a:schemeClr val="dk2"/>
                </a:solidFill>
                <a:latin typeface="Helvetica Neue"/>
                <a:ea typeface="Helvetica Neue"/>
                <a:cs typeface="Helvetica Neue"/>
                <a:sym typeface="Helvetica Neue"/>
              </a:rPr>
              <a:t>.</a:t>
            </a:r>
          </a:p>
          <a:p>
            <a:pPr marL="342900" marR="0" lvl="0" indent="-317500" algn="l" rtl="0">
              <a:lnSpc>
                <a:spcPct val="80000"/>
              </a:lnSpc>
              <a:spcBef>
                <a:spcPts val="440"/>
              </a:spcBef>
              <a:buClr>
                <a:srgbClr val="F29725"/>
              </a:buClr>
              <a:buSzPct val="100000"/>
              <a:buFont typeface="Arial"/>
              <a:buChar char="•"/>
            </a:pPr>
            <a:endParaRPr lang="en-US" sz="1800" b="0" i="0" u="none" strike="noStrike" cap="none" baseline="0" dirty="0">
              <a:solidFill>
                <a:schemeClr val="dk2"/>
              </a:solidFill>
              <a:latin typeface="Helvetica Neue"/>
              <a:ea typeface="Helvetica Neue"/>
              <a:cs typeface="Helvetica Neue"/>
              <a:sym typeface="Helvetica Neue"/>
            </a:endParaRPr>
          </a:p>
          <a:p>
            <a:pPr marL="342900" marR="0" lvl="0" indent="-317500" algn="l" rtl="0">
              <a:lnSpc>
                <a:spcPct val="80000"/>
              </a:lnSpc>
              <a:spcBef>
                <a:spcPts val="440"/>
              </a:spcBef>
              <a:buClr>
                <a:srgbClr val="F29725"/>
              </a:buClr>
              <a:buSzPct val="100000"/>
              <a:buFont typeface="Arial"/>
              <a:buChar char="•"/>
            </a:pPr>
            <a:r>
              <a:rPr lang="en-US" sz="1800" b="1" dirty="0">
                <a:solidFill>
                  <a:schemeClr val="dk2"/>
                </a:solidFill>
                <a:latin typeface="Helvetica Neue"/>
                <a:ea typeface="Helvetica Neue"/>
                <a:cs typeface="Helvetica Neue"/>
                <a:sym typeface="Helvetica Neue"/>
              </a:rPr>
              <a:t>The strategic plan is necessary </a:t>
            </a:r>
            <a:r>
              <a:rPr lang="en-US" sz="1800" dirty="0">
                <a:solidFill>
                  <a:schemeClr val="dk2"/>
                </a:solidFill>
                <a:latin typeface="Helvetica Neue"/>
                <a:ea typeface="Helvetica Neue"/>
                <a:cs typeface="Helvetica Neue"/>
                <a:sym typeface="Helvetica Neue"/>
              </a:rPr>
              <a:t>toward achieving UCP’s fundamental objectives, as well as negotiating challenges in the contemporary social and policy realms. </a:t>
            </a:r>
            <a:endParaRPr lang="en-US" sz="1800" dirty="0" smtClean="0">
              <a:solidFill>
                <a:schemeClr val="dk2"/>
              </a:solidFill>
              <a:latin typeface="Helvetica Neue"/>
              <a:ea typeface="Helvetica Neue"/>
              <a:cs typeface="Helvetica Neue"/>
              <a:sym typeface="Helvetica Neue"/>
            </a:endParaRPr>
          </a:p>
          <a:p>
            <a:pPr marL="342900" marR="0" lvl="0" indent="-317500" algn="l" rtl="0">
              <a:lnSpc>
                <a:spcPct val="80000"/>
              </a:lnSpc>
              <a:spcBef>
                <a:spcPts val="440"/>
              </a:spcBef>
              <a:buClr>
                <a:srgbClr val="F29725"/>
              </a:buClr>
              <a:buSzPct val="100000"/>
              <a:buFont typeface="Arial"/>
              <a:buChar char="•"/>
            </a:pPr>
            <a:endParaRPr lang="en-US" sz="1800" dirty="0">
              <a:solidFill>
                <a:schemeClr val="dk2"/>
              </a:solidFill>
              <a:latin typeface="Helvetica Neue"/>
              <a:ea typeface="Helvetica Neue"/>
              <a:cs typeface="Helvetica Neue"/>
              <a:sym typeface="Helvetica Neue"/>
            </a:endParaRPr>
          </a:p>
          <a:p>
            <a:pPr marL="342900" marR="0" lvl="0" indent="-317500" algn="l" rtl="0">
              <a:lnSpc>
                <a:spcPct val="80000"/>
              </a:lnSpc>
              <a:spcBef>
                <a:spcPts val="440"/>
              </a:spcBef>
              <a:buClr>
                <a:srgbClr val="F29725"/>
              </a:buClr>
              <a:buSzPct val="100000"/>
              <a:buFont typeface="Arial"/>
              <a:buChar char="•"/>
            </a:pPr>
            <a:r>
              <a:rPr lang="en-US" sz="1800" b="1" dirty="0">
                <a:solidFill>
                  <a:schemeClr val="dk2"/>
                </a:solidFill>
                <a:latin typeface="Helvetica Neue"/>
                <a:ea typeface="Helvetica Neue"/>
                <a:cs typeface="Helvetica Neue"/>
                <a:sym typeface="Helvetica Neue"/>
              </a:rPr>
              <a:t>Resonance and relevance: </a:t>
            </a:r>
            <a:r>
              <a:rPr lang="en-US" sz="1800" dirty="0">
                <a:solidFill>
                  <a:schemeClr val="dk2"/>
                </a:solidFill>
                <a:latin typeface="Helvetica Neue"/>
                <a:ea typeface="Helvetica Neue"/>
                <a:cs typeface="Helvetica Neue"/>
                <a:sym typeface="Helvetica Neue"/>
              </a:rPr>
              <a:t>UCP’s message must be inclusive in its outreach to both core and broader communities as well as comprehensive in its targeting of goals towards improving the lives of people with disabilities. </a:t>
            </a:r>
          </a:p>
          <a:p>
            <a:pPr marL="0" marR="0" lvl="0" indent="0" algn="l" rtl="0">
              <a:lnSpc>
                <a:spcPct val="80000"/>
              </a:lnSpc>
              <a:spcBef>
                <a:spcPts val="481"/>
              </a:spcBef>
              <a:buClr>
                <a:srgbClr val="F29725"/>
              </a:buClr>
              <a:buFont typeface="Arial"/>
              <a:buNone/>
            </a:pPr>
            <a:endParaRPr b="0" i="0" u="none" strike="noStrike" cap="none" baseline="0" dirty="0">
              <a:solidFill>
                <a:schemeClr val="dk2"/>
              </a:solidFill>
              <a:latin typeface="Helvetica Neue"/>
              <a:ea typeface="Helvetica Neue"/>
              <a:cs typeface="Helvetica Neue"/>
              <a:sym typeface="Helvetica Neue"/>
            </a:endParaRPr>
          </a:p>
          <a:p>
            <a:pPr marL="0" marR="0" lvl="0" indent="0" algn="l" rtl="0">
              <a:lnSpc>
                <a:spcPct val="80000"/>
              </a:lnSpc>
              <a:spcBef>
                <a:spcPts val="481"/>
              </a:spcBef>
              <a:buClr>
                <a:srgbClr val="F29725"/>
              </a:buClr>
              <a:buFont typeface="Arial"/>
              <a:buNone/>
            </a:pPr>
            <a:endParaRPr b="0" i="0" u="none" strike="noStrike" cap="none" baseline="0" dirty="0">
              <a:solidFill>
                <a:schemeClr val="dk2"/>
              </a:solidFill>
              <a:latin typeface="Helvetica Neue"/>
              <a:ea typeface="Helvetica Neue"/>
              <a:cs typeface="Helvetica Neue"/>
              <a:sym typeface="Helvetica Neue"/>
            </a:endParaRPr>
          </a:p>
        </p:txBody>
      </p:sp>
    </p:spTree>
  </p:cSld>
  <p:clrMapOvr>
    <a:masterClrMapping/>
  </p:clrMapOvr>
  <p:transition xmlns:p14="http://schemas.microsoft.com/office/powerpoint/2010/mai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THREE AREAS OF FOCUS</a:t>
            </a:r>
          </a:p>
        </p:txBody>
      </p:sp>
      <p:sp>
        <p:nvSpPr>
          <p:cNvPr id="47" name="Shape 47"/>
          <p:cNvSpPr txBox="1">
            <a:spLocks noGrp="1"/>
          </p:cNvSpPr>
          <p:nvPr>
            <p:ph type="body" idx="1"/>
          </p:nvPr>
        </p:nvSpPr>
        <p:spPr>
          <a:xfrm>
            <a:off x="494541" y="1791577"/>
            <a:ext cx="8079674" cy="4132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F29725"/>
              </a:buClr>
              <a:buSzPct val="25000"/>
              <a:buFont typeface="Arial"/>
              <a:buNone/>
            </a:pPr>
            <a:r>
              <a:rPr lang="en-US" sz="2600" b="0" i="0" u="none" strike="noStrike" cap="none" baseline="0">
                <a:solidFill>
                  <a:schemeClr val="dk2"/>
                </a:solidFill>
                <a:latin typeface="Helvetica Neue"/>
                <a:ea typeface="Helvetica Neue"/>
                <a:cs typeface="Helvetica Neue"/>
                <a:sym typeface="Helvetica Neue"/>
              </a:rPr>
              <a:t>Increased policy and political work through campaign strategy </a:t>
            </a: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a:p>
            <a:pPr marL="0" marR="0" lvl="0" indent="0" algn="l" rtl="0">
              <a:lnSpc>
                <a:spcPct val="90000"/>
              </a:lnSpc>
              <a:spcBef>
                <a:spcPts val="520"/>
              </a:spcBef>
              <a:buClr>
                <a:srgbClr val="F29725"/>
              </a:buClr>
              <a:buSzPct val="25000"/>
              <a:buFont typeface="Arial"/>
              <a:buNone/>
            </a:pPr>
            <a:r>
              <a:rPr lang="en-US" sz="2600" b="0" i="0" u="none" strike="noStrike" cap="none" baseline="0">
                <a:solidFill>
                  <a:schemeClr val="dk2"/>
                </a:solidFill>
                <a:latin typeface="Helvetica Neue"/>
                <a:ea typeface="Helvetica Neue"/>
                <a:cs typeface="Helvetica Neue"/>
                <a:sym typeface="Helvetica Neue"/>
              </a:rPr>
              <a:t>Capitalize on our innovation work through Life Labs and technology strength</a:t>
            </a:r>
          </a:p>
          <a:p>
            <a:pPr marL="0" marR="0" lvl="0" indent="0" algn="l" rtl="0">
              <a:lnSpc>
                <a:spcPct val="9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a:p>
            <a:pPr marL="0" marR="0" lvl="0" indent="0" algn="l" rtl="0">
              <a:lnSpc>
                <a:spcPct val="90000"/>
              </a:lnSpc>
              <a:spcBef>
                <a:spcPts val="520"/>
              </a:spcBef>
              <a:buClr>
                <a:srgbClr val="F29725"/>
              </a:buClr>
              <a:buSzPct val="25000"/>
              <a:buFont typeface="Arial"/>
              <a:buNone/>
            </a:pPr>
            <a:r>
              <a:rPr lang="en-US" sz="2600" b="0" i="0" u="none" strike="noStrike" cap="none" baseline="0">
                <a:solidFill>
                  <a:schemeClr val="dk2"/>
                </a:solidFill>
                <a:latin typeface="Helvetica Neue"/>
                <a:ea typeface="Helvetica Neue"/>
                <a:cs typeface="Helvetica Neue"/>
                <a:sym typeface="Helvetica Neue"/>
              </a:rPr>
              <a:t>Expand our “membership” base to include individual and partner organizations for financial stability and broaden influence. Build a movement</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VALUE TO AFFILIATE</a:t>
            </a:r>
          </a:p>
        </p:txBody>
      </p:sp>
      <p:sp>
        <p:nvSpPr>
          <p:cNvPr id="59" name="Shape 59"/>
          <p:cNvSpPr txBox="1">
            <a:spLocks noGrp="1"/>
          </p:cNvSpPr>
          <p:nvPr>
            <p:ph type="body" idx="1"/>
          </p:nvPr>
        </p:nvSpPr>
        <p:spPr>
          <a:xfrm>
            <a:off x="494541" y="1791577"/>
            <a:ext cx="8079674" cy="4132799"/>
          </a:xfrm>
          <a:prstGeom prst="rect">
            <a:avLst/>
          </a:prstGeom>
          <a:noFill/>
          <a:ln>
            <a:noFill/>
          </a:ln>
        </p:spPr>
        <p:txBody>
          <a:bodyPr lIns="91425" tIns="45700" rIns="91425" bIns="45700" anchor="t" anchorCtr="0">
            <a:noAutofit/>
          </a:bodyPr>
          <a:lstStyle/>
          <a:p>
            <a:pPr marL="0" marR="0" lvl="0" indent="0" algn="l" rtl="0">
              <a:lnSpc>
                <a:spcPct val="75000"/>
              </a:lnSpc>
              <a:spcBef>
                <a:spcPts val="0"/>
              </a:spcBef>
              <a:buClr>
                <a:srgbClr val="F29725"/>
              </a:buClr>
              <a:buSzPct val="25000"/>
              <a:buFont typeface="Arial"/>
              <a:buNone/>
            </a:pPr>
            <a:r>
              <a:rPr lang="en-US" sz="2400" b="0" i="0" u="none" strike="noStrike" cap="none" baseline="0">
                <a:solidFill>
                  <a:schemeClr val="dk2"/>
                </a:solidFill>
                <a:latin typeface="Helvetica Neue"/>
                <a:ea typeface="Helvetica Neue"/>
                <a:cs typeface="Helvetica Neue"/>
                <a:sym typeface="Helvetica Neue"/>
              </a:rPr>
              <a:t>Maintain and broaden current level of support</a:t>
            </a:r>
          </a:p>
          <a:p>
            <a:pPr marL="0" marR="0" lvl="0" indent="0" algn="l" rtl="0">
              <a:lnSpc>
                <a:spcPct val="75000"/>
              </a:lnSpc>
              <a:spcBef>
                <a:spcPts val="481"/>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0" marR="0" lvl="0" indent="0" algn="l" rtl="0">
              <a:lnSpc>
                <a:spcPct val="75000"/>
              </a:lnSpc>
              <a:spcBef>
                <a:spcPts val="480"/>
              </a:spcBef>
              <a:buClr>
                <a:srgbClr val="F29725"/>
              </a:buClr>
              <a:buSzPct val="25000"/>
              <a:buFont typeface="Arial"/>
              <a:buNone/>
            </a:pPr>
            <a:r>
              <a:rPr lang="en-US" sz="2400" b="0" i="0" u="none" strike="noStrike" cap="none" baseline="0">
                <a:solidFill>
                  <a:schemeClr val="dk2"/>
                </a:solidFill>
                <a:latin typeface="Helvetica Neue"/>
                <a:ea typeface="Helvetica Neue"/>
                <a:cs typeface="Helvetica Neue"/>
                <a:sym typeface="Helvetica Neue"/>
              </a:rPr>
              <a:t>Increase engagement in policy and innovation and enlarge political will for support and services</a:t>
            </a:r>
          </a:p>
          <a:p>
            <a:pPr marL="0" marR="0" lvl="0" indent="0" algn="l" rtl="0">
              <a:lnSpc>
                <a:spcPct val="75000"/>
              </a:lnSpc>
              <a:spcBef>
                <a:spcPts val="481"/>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0" marR="0" lvl="0" indent="0" algn="l" rtl="0">
              <a:lnSpc>
                <a:spcPct val="75000"/>
              </a:lnSpc>
              <a:spcBef>
                <a:spcPts val="480"/>
              </a:spcBef>
              <a:buClr>
                <a:srgbClr val="F29725"/>
              </a:buClr>
              <a:buSzPct val="25000"/>
              <a:buFont typeface="Arial"/>
              <a:buNone/>
            </a:pPr>
            <a:r>
              <a:rPr lang="en-US" sz="2400" b="0" i="0" u="none" strike="noStrike" cap="none" baseline="0">
                <a:solidFill>
                  <a:schemeClr val="dk2"/>
                </a:solidFill>
                <a:latin typeface="Helvetica Neue"/>
                <a:ea typeface="Helvetica Neue"/>
                <a:cs typeface="Helvetica Neue"/>
                <a:sym typeface="Helvetica Neue"/>
              </a:rPr>
              <a:t>Increase brand value</a:t>
            </a:r>
          </a:p>
          <a:p>
            <a:pPr marL="0" marR="0" lvl="0" indent="0" algn="l" rtl="0">
              <a:lnSpc>
                <a:spcPct val="75000"/>
              </a:lnSpc>
              <a:spcBef>
                <a:spcPts val="481"/>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0" marR="0" lvl="0" indent="0" algn="l" rtl="0">
              <a:lnSpc>
                <a:spcPct val="75000"/>
              </a:lnSpc>
              <a:spcBef>
                <a:spcPts val="480"/>
              </a:spcBef>
              <a:buClr>
                <a:srgbClr val="F29725"/>
              </a:buClr>
              <a:buSzPct val="25000"/>
              <a:buFont typeface="Arial"/>
              <a:buNone/>
            </a:pPr>
            <a:r>
              <a:rPr lang="en-US" sz="2400" b="0" i="0" u="none" strike="noStrike" cap="none" baseline="0">
                <a:solidFill>
                  <a:schemeClr val="dk2"/>
                </a:solidFill>
                <a:latin typeface="Helvetica Neue"/>
                <a:ea typeface="Helvetica Neue"/>
                <a:cs typeface="Helvetica Neue"/>
                <a:sym typeface="Helvetica Neue"/>
              </a:rPr>
              <a:t>Build synergy within network through formal and informal interaction</a:t>
            </a:r>
          </a:p>
          <a:p>
            <a:pPr marL="0" marR="0" lvl="0" indent="0" algn="l" rtl="0">
              <a:lnSpc>
                <a:spcPct val="75000"/>
              </a:lnSpc>
              <a:spcBef>
                <a:spcPts val="481"/>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0" marR="0" lvl="0" indent="0" algn="l" rtl="0">
              <a:lnSpc>
                <a:spcPct val="75000"/>
              </a:lnSpc>
              <a:spcBef>
                <a:spcPts val="480"/>
              </a:spcBef>
              <a:buClr>
                <a:srgbClr val="F29725"/>
              </a:buClr>
              <a:buSzPct val="25000"/>
              <a:buFont typeface="Arial"/>
              <a:buNone/>
            </a:pPr>
            <a:r>
              <a:rPr lang="en-US" sz="2400" b="0" i="0" u="none" strike="noStrike" cap="none" baseline="0">
                <a:solidFill>
                  <a:schemeClr val="dk2"/>
                </a:solidFill>
                <a:latin typeface="Helvetica Neue"/>
                <a:ea typeface="Helvetica Neue"/>
                <a:cs typeface="Helvetica Neue"/>
                <a:sym typeface="Helvetica Neue"/>
              </a:rPr>
              <a:t>Develop closer relationship with people with disabilities and their families </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SNAPSHOT OF UCP’S SURVEY</a:t>
            </a:r>
          </a:p>
        </p:txBody>
      </p:sp>
      <p:sp>
        <p:nvSpPr>
          <p:cNvPr id="65" name="Shape 65"/>
          <p:cNvSpPr txBox="1">
            <a:spLocks noGrp="1"/>
          </p:cNvSpPr>
          <p:nvPr>
            <p:ph type="body" idx="1"/>
          </p:nvPr>
        </p:nvSpPr>
        <p:spPr>
          <a:xfrm>
            <a:off x="838200" y="990600"/>
            <a:ext cx="7315200" cy="5233687"/>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0" marR="0" lvl="0" indent="0" algn="l" rtl="0">
              <a:lnSpc>
                <a:spcPct val="80000"/>
              </a:lnSpc>
              <a:spcBef>
                <a:spcPts val="480"/>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0" marR="0" lvl="0" indent="0" algn="l" rtl="0">
              <a:lnSpc>
                <a:spcPct val="80000"/>
              </a:lnSpc>
              <a:spcBef>
                <a:spcPts val="480"/>
              </a:spcBef>
              <a:buClr>
                <a:srgbClr val="F29725"/>
              </a:buClr>
              <a:buSzPct val="25000"/>
              <a:buFont typeface="Arial"/>
              <a:buNone/>
            </a:pPr>
            <a:r>
              <a:rPr lang="en-US" sz="2400" b="0" i="0" u="none" strike="noStrike" cap="none" baseline="0">
                <a:solidFill>
                  <a:schemeClr val="dk2"/>
                </a:solidFill>
                <a:latin typeface="Helvetica Neue"/>
                <a:ea typeface="Helvetica Neue"/>
                <a:cs typeface="Helvetica Neue"/>
                <a:sym typeface="Helvetica Neue"/>
              </a:rPr>
              <a:t>The results of UCP’s political polling survey suggest people with disabilities and their family members/caregivers:</a:t>
            </a:r>
          </a:p>
          <a:p>
            <a:pPr marL="0" marR="0" lvl="0" indent="0" algn="l" rtl="0">
              <a:lnSpc>
                <a:spcPct val="80000"/>
              </a:lnSpc>
              <a:spcBef>
                <a:spcPts val="480"/>
              </a:spcBef>
              <a:buClr>
                <a:srgbClr val="F29725"/>
              </a:buClr>
              <a:buFont typeface="Arial"/>
              <a:buNone/>
            </a:pPr>
            <a:endParaRPr sz="2400" b="0" i="0" u="none" strike="noStrike" cap="none" baseline="0">
              <a:solidFill>
                <a:schemeClr val="dk2"/>
              </a:solidFill>
              <a:latin typeface="Helvetica Neue"/>
              <a:ea typeface="Helvetica Neue"/>
              <a:cs typeface="Helvetica Neue"/>
              <a:sym typeface="Helvetica Neue"/>
            </a:endParaRPr>
          </a:p>
          <a:p>
            <a:pPr marL="742950" marR="0" lvl="1" indent="-285750" algn="l" rtl="0">
              <a:lnSpc>
                <a:spcPct val="80000"/>
              </a:lnSpc>
              <a:spcBef>
                <a:spcPts val="480"/>
              </a:spcBef>
              <a:buClr>
                <a:srgbClr val="F29725"/>
              </a:buClr>
              <a:buSzPct val="100000"/>
              <a:buFont typeface="Noto Symbol"/>
              <a:buChar char="✓"/>
            </a:pPr>
            <a:r>
              <a:rPr lang="en-US" sz="2400" b="1" i="0" u="none" strike="noStrike" cap="none" baseline="0">
                <a:solidFill>
                  <a:srgbClr val="FF6600"/>
                </a:solidFill>
                <a:latin typeface="Helvetica Neue"/>
                <a:ea typeface="Helvetica Neue"/>
                <a:cs typeface="Helvetica Neue"/>
                <a:sym typeface="Helvetica Neue"/>
              </a:rPr>
              <a:t>Vote in high numbers</a:t>
            </a:r>
          </a:p>
          <a:p>
            <a:pPr marL="742950" marR="0" lvl="1" indent="-285750" algn="l" rtl="0">
              <a:lnSpc>
                <a:spcPct val="80000"/>
              </a:lnSpc>
              <a:spcBef>
                <a:spcPts val="480"/>
              </a:spcBef>
              <a:buClr>
                <a:srgbClr val="F29725"/>
              </a:buClr>
              <a:buSzPct val="100000"/>
              <a:buFont typeface="Noto Symbol"/>
              <a:buChar char="✓"/>
            </a:pPr>
            <a:r>
              <a:rPr lang="en-US" sz="2400" b="0" i="0" u="none" strike="noStrike" cap="none" baseline="0">
                <a:solidFill>
                  <a:schemeClr val="dk2"/>
                </a:solidFill>
                <a:latin typeface="Helvetica Neue"/>
                <a:ea typeface="Helvetica Neue"/>
                <a:cs typeface="Helvetica Neue"/>
                <a:sym typeface="Helvetica Neue"/>
              </a:rPr>
              <a:t>Are </a:t>
            </a:r>
            <a:r>
              <a:rPr lang="en-US" sz="2400" b="1" i="0" u="none" strike="noStrike" cap="none" baseline="0">
                <a:solidFill>
                  <a:srgbClr val="FF6600"/>
                </a:solidFill>
                <a:latin typeface="Helvetica Neue"/>
                <a:ea typeface="Helvetica Neue"/>
                <a:cs typeface="Helvetica Neue"/>
                <a:sym typeface="Helvetica Neue"/>
              </a:rPr>
              <a:t>politically diverse</a:t>
            </a:r>
          </a:p>
          <a:p>
            <a:pPr marL="742950" marR="0" lvl="1" indent="-285750" algn="l" rtl="0">
              <a:lnSpc>
                <a:spcPct val="80000"/>
              </a:lnSpc>
              <a:spcBef>
                <a:spcPts val="480"/>
              </a:spcBef>
              <a:buClr>
                <a:srgbClr val="F29725"/>
              </a:buClr>
              <a:buSzPct val="100000"/>
              <a:buFont typeface="Noto Symbol"/>
              <a:buChar char="✓"/>
            </a:pPr>
            <a:r>
              <a:rPr lang="en-US" sz="2400" b="0" i="0" u="none" strike="noStrike" cap="none" baseline="0">
                <a:solidFill>
                  <a:schemeClr val="dk2"/>
                </a:solidFill>
                <a:latin typeface="Helvetica Neue"/>
                <a:ea typeface="Helvetica Neue"/>
                <a:cs typeface="Helvetica Neue"/>
                <a:sym typeface="Helvetica Neue"/>
              </a:rPr>
              <a:t>Care deeply about </a:t>
            </a:r>
            <a:r>
              <a:rPr lang="en-US" sz="2400" b="1" i="0" u="none" strike="noStrike" cap="none" baseline="0">
                <a:solidFill>
                  <a:srgbClr val="FF6600"/>
                </a:solidFill>
                <a:latin typeface="Helvetica Neue"/>
                <a:ea typeface="Helvetica Neue"/>
                <a:cs typeface="Helvetica Neue"/>
                <a:sym typeface="Helvetica Neue"/>
              </a:rPr>
              <a:t>issues impacting disability</a:t>
            </a:r>
          </a:p>
          <a:p>
            <a:pPr marL="742950" marR="0" lvl="1" indent="-285750" algn="l" rtl="0">
              <a:lnSpc>
                <a:spcPct val="80000"/>
              </a:lnSpc>
              <a:spcBef>
                <a:spcPts val="480"/>
              </a:spcBef>
              <a:buClr>
                <a:srgbClr val="F29725"/>
              </a:buClr>
              <a:buSzPct val="100000"/>
              <a:buFont typeface="Noto Symbol"/>
              <a:buChar char="✓"/>
            </a:pPr>
            <a:r>
              <a:rPr lang="en-US" sz="2400" b="1" i="0" u="none" strike="noStrike" cap="none" baseline="0">
                <a:solidFill>
                  <a:srgbClr val="FF6600"/>
                </a:solidFill>
                <a:latin typeface="Helvetica Neue"/>
                <a:ea typeface="Helvetica Neue"/>
                <a:cs typeface="Helvetica Neue"/>
                <a:sym typeface="Helvetica Neue"/>
              </a:rPr>
              <a:t>Vote on issues </a:t>
            </a:r>
            <a:r>
              <a:rPr lang="en-US" sz="2400" b="0" i="0" u="none" strike="noStrike" cap="none" baseline="0">
                <a:solidFill>
                  <a:schemeClr val="dk2"/>
                </a:solidFill>
                <a:latin typeface="Helvetica Neue"/>
                <a:ea typeface="Helvetica Neue"/>
                <a:cs typeface="Helvetica Neue"/>
                <a:sym typeface="Helvetica Neue"/>
              </a:rPr>
              <a:t>impacting disability</a:t>
            </a:r>
          </a:p>
          <a:p>
            <a:pPr marL="742950" marR="0" lvl="1" indent="-285750" algn="l" rtl="0">
              <a:lnSpc>
                <a:spcPct val="80000"/>
              </a:lnSpc>
              <a:spcBef>
                <a:spcPts val="480"/>
              </a:spcBef>
              <a:buClr>
                <a:srgbClr val="F29725"/>
              </a:buClr>
              <a:buSzPct val="100000"/>
              <a:buFont typeface="Noto Symbol"/>
              <a:buChar char="✓"/>
            </a:pPr>
            <a:r>
              <a:rPr lang="en-US" sz="2400" b="0" i="0" u="none" strike="noStrike" cap="none" baseline="0">
                <a:solidFill>
                  <a:schemeClr val="dk2"/>
                </a:solidFill>
                <a:latin typeface="Helvetica Neue"/>
                <a:ea typeface="Helvetica Neue"/>
                <a:cs typeface="Helvetica Neue"/>
                <a:sym typeface="Helvetica Neue"/>
              </a:rPr>
              <a:t>Have a youth segment (18-30) that is even more apt to vote on these issues</a:t>
            </a:r>
          </a:p>
          <a:p>
            <a:pPr marL="742950" marR="0" lvl="1" indent="-285750" algn="l" rtl="0">
              <a:lnSpc>
                <a:spcPct val="80000"/>
              </a:lnSpc>
              <a:spcBef>
                <a:spcPts val="480"/>
              </a:spcBef>
              <a:buClr>
                <a:srgbClr val="F29725"/>
              </a:buClr>
              <a:buSzPct val="100000"/>
              <a:buFont typeface="Noto Symbol"/>
              <a:buChar char="✓"/>
            </a:pPr>
            <a:r>
              <a:rPr lang="en-US" sz="2400" b="0" i="0" u="none" strike="noStrike" cap="none" baseline="0">
                <a:solidFill>
                  <a:schemeClr val="dk2"/>
                </a:solidFill>
                <a:latin typeface="Helvetica Neue"/>
                <a:ea typeface="Helvetica Neue"/>
                <a:cs typeface="Helvetica Neue"/>
                <a:sym typeface="Helvetica Neue"/>
              </a:rPr>
              <a:t>31% are or want to be part of a movement</a:t>
            </a:r>
          </a:p>
          <a:p>
            <a:pPr marL="0" marR="0" lvl="0" indent="0" algn="l" rtl="0">
              <a:lnSpc>
                <a:spcPct val="80000"/>
              </a:lnSpc>
              <a:spcBef>
                <a:spcPts val="520"/>
              </a:spcBef>
              <a:buClr>
                <a:srgbClr val="F29725"/>
              </a:buClr>
              <a:buFont typeface="Arial"/>
              <a:buNone/>
            </a:pPr>
            <a:endParaRPr sz="2600" b="0" i="0" u="none" strike="noStrike" cap="none" baseline="0">
              <a:solidFill>
                <a:schemeClr val="dk2"/>
              </a:solidFill>
              <a:latin typeface="Helvetica Neue"/>
              <a:ea typeface="Helvetica Neue"/>
              <a:cs typeface="Helvetica Neue"/>
              <a:sym typeface="Helvetica Neue"/>
            </a:endParaRPr>
          </a:p>
          <a:p>
            <a:pPr marL="742950" marR="0" lvl="1" indent="-146050" algn="l" rtl="0">
              <a:lnSpc>
                <a:spcPct val="80000"/>
              </a:lnSpc>
              <a:spcBef>
                <a:spcPts val="440"/>
              </a:spcBef>
              <a:buClr>
                <a:srgbClr val="F29725"/>
              </a:buClr>
              <a:buFont typeface="Arial"/>
              <a:buNone/>
            </a:pPr>
            <a:endParaRPr sz="2200" b="0" i="0" u="none" strike="noStrike" cap="none" baseline="0">
              <a:solidFill>
                <a:srgbClr val="45555F"/>
              </a:solidFill>
              <a:latin typeface="Helvetica Neue"/>
              <a:ea typeface="Helvetica Neue"/>
              <a:cs typeface="Helvetica Neue"/>
              <a:sym typeface="Helvetica Neue"/>
            </a:endParaRPr>
          </a:p>
          <a:p>
            <a:pPr marL="1143000" marR="0" lvl="2" indent="-177800" algn="l" rtl="0">
              <a:lnSpc>
                <a:spcPct val="80000"/>
              </a:lnSpc>
              <a:spcBef>
                <a:spcPts val="160"/>
              </a:spcBef>
              <a:buClr>
                <a:srgbClr val="F29725"/>
              </a:buClr>
              <a:buFont typeface="Arial"/>
              <a:buNone/>
            </a:pPr>
            <a:endParaRPr sz="800" b="0" i="0" u="none" strike="noStrike" cap="none" baseline="0">
              <a:solidFill>
                <a:schemeClr val="dk2"/>
              </a:solidFill>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STRATEGIC SHIFT</a:t>
            </a:r>
          </a:p>
        </p:txBody>
      </p:sp>
      <p:grpSp>
        <p:nvGrpSpPr>
          <p:cNvPr id="71" name="Shape 71"/>
          <p:cNvGrpSpPr/>
          <p:nvPr/>
        </p:nvGrpSpPr>
        <p:grpSpPr>
          <a:xfrm>
            <a:off x="494541" y="1794456"/>
            <a:ext cx="3913468" cy="4127040"/>
            <a:chOff x="0" y="2879"/>
            <a:chExt cx="3913468" cy="4127040"/>
          </a:xfrm>
        </p:grpSpPr>
        <p:sp>
          <p:nvSpPr>
            <p:cNvPr id="72" name="Shape 72"/>
            <p:cNvSpPr/>
            <p:nvPr/>
          </p:nvSpPr>
          <p:spPr>
            <a:xfrm>
              <a:off x="0" y="239038"/>
              <a:ext cx="3913468" cy="1713600"/>
            </a:xfrm>
            <a:prstGeom prst="rect">
              <a:avLst/>
            </a:prstGeom>
            <a:solidFill>
              <a:schemeClr val="lt1">
                <a:alpha val="89803"/>
              </a:schemeClr>
            </a:solidFill>
            <a:ln w="25400" cap="flat">
              <a:solidFill>
                <a:srgbClr val="DB891E"/>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 name="Shape 73"/>
            <p:cNvSpPr txBox="1"/>
            <p:nvPr/>
          </p:nvSpPr>
          <p:spPr>
            <a:xfrm>
              <a:off x="0" y="239038"/>
              <a:ext cx="3913468" cy="1713600"/>
            </a:xfrm>
            <a:prstGeom prst="rect">
              <a:avLst/>
            </a:prstGeom>
            <a:noFill/>
            <a:ln>
              <a:noFill/>
            </a:ln>
          </p:spPr>
          <p:txBody>
            <a:bodyPr lIns="303725" tIns="229100" rIns="303725" bIns="99550" anchor="t" anchorCtr="0">
              <a:noAutofit/>
            </a:bodyPr>
            <a:lstStyle/>
            <a:p>
              <a:pPr marL="114300" marR="0" lvl="1" indent="-114300" algn="l" rtl="0">
                <a:lnSpc>
                  <a:spcPct val="90000"/>
                </a:lnSpc>
                <a:spcBef>
                  <a:spcPts val="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Affiliates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People with disabilities &amp; families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Policy makers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Thought leaders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Creators, vendors, change agents</a:t>
              </a:r>
            </a:p>
            <a:p>
              <a:pPr marL="114300" marR="0" lvl="1" indent="-114300" algn="l" rtl="0">
                <a:lnSpc>
                  <a:spcPct val="90000"/>
                </a:lnSpc>
                <a:spcBef>
                  <a:spcPts val="210"/>
                </a:spcBef>
                <a:spcAft>
                  <a:spcPts val="21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The public at Large</a:t>
              </a:r>
            </a:p>
          </p:txBody>
        </p:sp>
        <p:sp>
          <p:nvSpPr>
            <p:cNvPr id="74" name="Shape 74"/>
            <p:cNvSpPr/>
            <p:nvPr/>
          </p:nvSpPr>
          <p:spPr>
            <a:xfrm flipH="1">
              <a:off x="195672" y="2879"/>
              <a:ext cx="2121221" cy="472320"/>
            </a:xfrm>
            <a:prstGeom prst="roundRect">
              <a:avLst>
                <a:gd name="adj" fmla="val 16667"/>
              </a:avLst>
            </a:prstGeom>
            <a:solidFill>
              <a:srgbClr val="DB891E"/>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5" name="Shape 75"/>
            <p:cNvSpPr txBox="1"/>
            <p:nvPr/>
          </p:nvSpPr>
          <p:spPr>
            <a:xfrm>
              <a:off x="218730" y="25935"/>
              <a:ext cx="2075106" cy="42620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Whom</a:t>
              </a:r>
            </a:p>
          </p:txBody>
        </p:sp>
        <p:sp>
          <p:nvSpPr>
            <p:cNvPr id="76" name="Shape 76"/>
            <p:cNvSpPr/>
            <p:nvPr/>
          </p:nvSpPr>
          <p:spPr>
            <a:xfrm>
              <a:off x="0" y="2275199"/>
              <a:ext cx="3913468" cy="403199"/>
            </a:xfrm>
            <a:prstGeom prst="rect">
              <a:avLst/>
            </a:prstGeom>
            <a:solidFill>
              <a:schemeClr val="lt1">
                <a:alpha val="89803"/>
              </a:schemeClr>
            </a:solidFill>
            <a:ln w="25400" cap="flat">
              <a:solidFill>
                <a:srgbClr val="E7974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7" name="Shape 77"/>
            <p:cNvSpPr/>
            <p:nvPr/>
          </p:nvSpPr>
          <p:spPr>
            <a:xfrm>
              <a:off x="195672" y="2039039"/>
              <a:ext cx="741589" cy="472320"/>
            </a:xfrm>
            <a:prstGeom prst="roundRect">
              <a:avLst>
                <a:gd name="adj" fmla="val 16667"/>
              </a:avLst>
            </a:prstGeom>
            <a:solidFill>
              <a:srgbClr val="E79743"/>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8" name="Shape 78"/>
            <p:cNvSpPr txBox="1"/>
            <p:nvPr/>
          </p:nvSpPr>
          <p:spPr>
            <a:xfrm>
              <a:off x="218730" y="2062096"/>
              <a:ext cx="695476" cy="42620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Where</a:t>
              </a:r>
            </a:p>
          </p:txBody>
        </p:sp>
        <p:sp>
          <p:nvSpPr>
            <p:cNvPr id="79" name="Shape 79"/>
            <p:cNvSpPr/>
            <p:nvPr/>
          </p:nvSpPr>
          <p:spPr>
            <a:xfrm>
              <a:off x="0" y="3000959"/>
              <a:ext cx="3913468" cy="403199"/>
            </a:xfrm>
            <a:prstGeom prst="rect">
              <a:avLst/>
            </a:prstGeom>
            <a:solidFill>
              <a:schemeClr val="lt1">
                <a:alpha val="89803"/>
              </a:schemeClr>
            </a:solidFill>
            <a:ln w="25400" cap="flat">
              <a:solidFill>
                <a:srgbClr val="EFA86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0" name="Shape 80"/>
            <p:cNvSpPr/>
            <p:nvPr/>
          </p:nvSpPr>
          <p:spPr>
            <a:xfrm>
              <a:off x="195672" y="2764800"/>
              <a:ext cx="746685" cy="472320"/>
            </a:xfrm>
            <a:prstGeom prst="roundRect">
              <a:avLst>
                <a:gd name="adj" fmla="val 16667"/>
              </a:avLst>
            </a:prstGeom>
            <a:solidFill>
              <a:srgbClr val="EFA86C"/>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1" name="Shape 81"/>
            <p:cNvSpPr txBox="1"/>
            <p:nvPr/>
          </p:nvSpPr>
          <p:spPr>
            <a:xfrm>
              <a:off x="218730" y="2787857"/>
              <a:ext cx="700571" cy="42620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How</a:t>
              </a:r>
            </a:p>
          </p:txBody>
        </p:sp>
        <p:sp>
          <p:nvSpPr>
            <p:cNvPr id="82" name="Shape 82"/>
            <p:cNvSpPr/>
            <p:nvPr/>
          </p:nvSpPr>
          <p:spPr>
            <a:xfrm>
              <a:off x="0" y="3726719"/>
              <a:ext cx="3913468" cy="403199"/>
            </a:xfrm>
            <a:prstGeom prst="rect">
              <a:avLst/>
            </a:prstGeom>
            <a:solidFill>
              <a:schemeClr val="lt1">
                <a:alpha val="89803"/>
              </a:schemeClr>
            </a:solidFill>
            <a:ln w="25400" cap="flat">
              <a:solidFill>
                <a:srgbClr val="F5BD9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3" name="Shape 83"/>
            <p:cNvSpPr/>
            <p:nvPr/>
          </p:nvSpPr>
          <p:spPr>
            <a:xfrm>
              <a:off x="195672" y="3490560"/>
              <a:ext cx="751780" cy="472320"/>
            </a:xfrm>
            <a:prstGeom prst="roundRect">
              <a:avLst>
                <a:gd name="adj" fmla="val 16667"/>
              </a:avLst>
            </a:prstGeom>
            <a:solidFill>
              <a:srgbClr val="F5BD9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 name="Shape 84"/>
            <p:cNvSpPr txBox="1"/>
            <p:nvPr/>
          </p:nvSpPr>
          <p:spPr>
            <a:xfrm>
              <a:off x="218730" y="3513617"/>
              <a:ext cx="705667" cy="42620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Funding</a:t>
              </a:r>
            </a:p>
          </p:txBody>
        </p:sp>
      </p:grpSp>
      <p:grpSp>
        <p:nvGrpSpPr>
          <p:cNvPr id="85" name="Shape 85"/>
          <p:cNvGrpSpPr/>
          <p:nvPr/>
        </p:nvGrpSpPr>
        <p:grpSpPr>
          <a:xfrm>
            <a:off x="5027232" y="1828927"/>
            <a:ext cx="3794257" cy="4058098"/>
            <a:chOff x="0" y="37350"/>
            <a:chExt cx="3794257" cy="4058098"/>
          </a:xfrm>
        </p:grpSpPr>
        <p:sp>
          <p:nvSpPr>
            <p:cNvPr id="86" name="Shape 86"/>
            <p:cNvSpPr/>
            <p:nvPr/>
          </p:nvSpPr>
          <p:spPr>
            <a:xfrm>
              <a:off x="0" y="258750"/>
              <a:ext cx="3794257" cy="1795500"/>
            </a:xfrm>
            <a:prstGeom prst="rect">
              <a:avLst/>
            </a:prstGeom>
            <a:solidFill>
              <a:schemeClr val="lt1">
                <a:alpha val="89803"/>
              </a:schemeClr>
            </a:solidFill>
            <a:ln w="25400" cap="flat">
              <a:solidFill>
                <a:srgbClr val="124A54"/>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 name="Shape 87"/>
            <p:cNvSpPr txBox="1"/>
            <p:nvPr/>
          </p:nvSpPr>
          <p:spPr>
            <a:xfrm>
              <a:off x="0" y="258750"/>
              <a:ext cx="3794257" cy="1795500"/>
            </a:xfrm>
            <a:prstGeom prst="rect">
              <a:avLst/>
            </a:prstGeom>
            <a:noFill/>
            <a:ln>
              <a:noFill/>
            </a:ln>
          </p:spPr>
          <p:txBody>
            <a:bodyPr lIns="294475" tIns="208275" rIns="294475" bIns="99550" anchor="t" anchorCtr="0">
              <a:noAutofit/>
            </a:bodyPr>
            <a:lstStyle/>
            <a:p>
              <a:pPr marL="114300" marR="0" lvl="1" indent="-114300" algn="l" rtl="0">
                <a:lnSpc>
                  <a:spcPct val="90000"/>
                </a:lnSpc>
                <a:spcBef>
                  <a:spcPts val="0"/>
                </a:spcBef>
                <a:spcAft>
                  <a:spcPts val="0"/>
                </a:spcAft>
                <a:buClr>
                  <a:schemeClr val="dk2"/>
                </a:buClr>
                <a:buSzPct val="100000"/>
                <a:buFont typeface="Helvetica Neue"/>
                <a:buChar char="•"/>
              </a:pPr>
              <a:r>
                <a:rPr lang="en-US" sz="1400" b="0" i="0" u="none" strike="noStrike" cap="none" baseline="0">
                  <a:solidFill>
                    <a:schemeClr val="dk2"/>
                  </a:solidFill>
                  <a:latin typeface="Helvetica Neue"/>
                  <a:ea typeface="Helvetica Neue"/>
                  <a:cs typeface="Helvetica Neue"/>
                  <a:sym typeface="Helvetica Neue"/>
                </a:rPr>
                <a:t>Affiliates </a:t>
              </a:r>
              <a:r>
                <a:rPr lang="en-US" sz="1400" b="0" i="0" u="none" strike="noStrike" cap="none" baseline="0">
                  <a:solidFill>
                    <a:srgbClr val="FF0000"/>
                  </a:solidFill>
                  <a:latin typeface="Helvetica Neue"/>
                  <a:ea typeface="Helvetica Neue"/>
                  <a:cs typeface="Helvetica Neue"/>
                  <a:sym typeface="Helvetica Neue"/>
                </a:rPr>
                <a:t>&amp; partners</a:t>
              </a:r>
            </a:p>
            <a:p>
              <a:pPr marL="114300" marR="0" lvl="1" indent="-114300" algn="l" rtl="0">
                <a:lnSpc>
                  <a:spcPct val="90000"/>
                </a:lnSpc>
                <a:spcBef>
                  <a:spcPts val="210"/>
                </a:spcBef>
                <a:spcAft>
                  <a:spcPts val="0"/>
                </a:spcAft>
                <a:buClr>
                  <a:srgbClr val="FF0000"/>
                </a:buClr>
                <a:buSzPct val="100000"/>
                <a:buFont typeface="Helvetica Neue"/>
                <a:buChar char="•"/>
              </a:pPr>
              <a:r>
                <a:rPr lang="en-US" sz="1400" b="0" i="0" u="none" strike="noStrike" cap="none" baseline="0">
                  <a:solidFill>
                    <a:srgbClr val="FF0000"/>
                  </a:solidFill>
                  <a:latin typeface="Helvetica Neue"/>
                  <a:ea typeface="Helvetica Neue"/>
                  <a:cs typeface="Helvetica Neue"/>
                  <a:sym typeface="Helvetica Neue"/>
                </a:rPr>
                <a:t>Supporting members </a:t>
              </a:r>
              <a:r>
                <a:rPr lang="en-US" sz="1400" b="0" i="0" u="none" strike="noStrike" cap="none" baseline="0">
                  <a:solidFill>
                    <a:srgbClr val="00535D"/>
                  </a:solidFill>
                  <a:latin typeface="Helvetica Neue"/>
                  <a:ea typeface="Helvetica Neue"/>
                  <a:cs typeface="Helvetica Neue"/>
                  <a:sym typeface="Helvetica Neue"/>
                </a:rPr>
                <a:t>( of people with disabilities)</a:t>
              </a:r>
            </a:p>
            <a:p>
              <a:pPr marL="114300" marR="0" lvl="1" indent="-114300" algn="l" rtl="0">
                <a:lnSpc>
                  <a:spcPct val="90000"/>
                </a:lnSpc>
                <a:spcBef>
                  <a:spcPts val="210"/>
                </a:spcBef>
                <a:spcAft>
                  <a:spcPts val="0"/>
                </a:spcAft>
                <a:buClr>
                  <a:schemeClr val="dk2"/>
                </a:buClr>
                <a:buSzPct val="100000"/>
                <a:buFont typeface="Helvetica Neue"/>
                <a:buChar char="•"/>
              </a:pPr>
              <a:r>
                <a:rPr lang="en-US" sz="1400" b="0" i="0" u="none" strike="noStrike" cap="none" baseline="0">
                  <a:solidFill>
                    <a:schemeClr val="dk2"/>
                  </a:solidFill>
                  <a:latin typeface="Helvetica Neue"/>
                  <a:ea typeface="Helvetica Neue"/>
                  <a:cs typeface="Helvetica Neue"/>
                  <a:sym typeface="Helvetica Neue"/>
                </a:rPr>
                <a:t>Policy makers</a:t>
              </a:r>
            </a:p>
            <a:p>
              <a:pPr marL="114300" marR="0" lvl="1" indent="-114300" algn="l" rtl="0">
                <a:lnSpc>
                  <a:spcPct val="90000"/>
                </a:lnSpc>
                <a:spcBef>
                  <a:spcPts val="210"/>
                </a:spcBef>
                <a:spcAft>
                  <a:spcPts val="210"/>
                </a:spcAft>
                <a:buClr>
                  <a:srgbClr val="FF0000"/>
                </a:buClr>
                <a:buSzPct val="100000"/>
                <a:buFont typeface="Helvetica Neue"/>
                <a:buChar char="•"/>
              </a:pPr>
              <a:r>
                <a:rPr lang="en-US" sz="1400" b="1" i="0" u="none" strike="noStrike" cap="none" baseline="0">
                  <a:solidFill>
                    <a:srgbClr val="FF0000"/>
                  </a:solidFill>
                  <a:latin typeface="Helvetica Neue"/>
                  <a:ea typeface="Helvetica Neue"/>
                  <a:cs typeface="Helvetica Neue"/>
                  <a:sym typeface="Helvetica Neue"/>
                </a:rPr>
                <a:t>Innovators, developers</a:t>
              </a:r>
              <a:r>
                <a:rPr lang="en-US" sz="1400" b="0" i="0" u="none" strike="noStrike" cap="none" baseline="0">
                  <a:solidFill>
                    <a:srgbClr val="FF0000"/>
                  </a:solidFill>
                  <a:latin typeface="Helvetica Neue"/>
                  <a:ea typeface="Helvetica Neue"/>
                  <a:cs typeface="Helvetica Neue"/>
                  <a:sym typeface="Helvetica Neue"/>
                </a:rPr>
                <a:t>, and those engaged in creating and commercializing new products</a:t>
              </a:r>
            </a:p>
          </p:txBody>
        </p:sp>
        <p:sp>
          <p:nvSpPr>
            <p:cNvPr id="88" name="Shape 88"/>
            <p:cNvSpPr/>
            <p:nvPr/>
          </p:nvSpPr>
          <p:spPr>
            <a:xfrm flipH="1">
              <a:off x="189712" y="37350"/>
              <a:ext cx="2056603" cy="442799"/>
            </a:xfrm>
            <a:prstGeom prst="roundRect">
              <a:avLst>
                <a:gd name="adj" fmla="val 16667"/>
              </a:avLst>
            </a:prstGeom>
            <a:solidFill>
              <a:srgbClr val="124A54"/>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 name="Shape 89"/>
            <p:cNvSpPr txBox="1"/>
            <p:nvPr/>
          </p:nvSpPr>
          <p:spPr>
            <a:xfrm>
              <a:off x="211328" y="58965"/>
              <a:ext cx="2013371" cy="399568"/>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Whom</a:t>
              </a:r>
            </a:p>
          </p:txBody>
        </p:sp>
        <p:sp>
          <p:nvSpPr>
            <p:cNvPr id="90" name="Shape 90"/>
            <p:cNvSpPr/>
            <p:nvPr/>
          </p:nvSpPr>
          <p:spPr>
            <a:xfrm>
              <a:off x="0" y="2356650"/>
              <a:ext cx="3794257" cy="378000"/>
            </a:xfrm>
            <a:prstGeom prst="rect">
              <a:avLst/>
            </a:prstGeom>
            <a:solidFill>
              <a:schemeClr val="lt1">
                <a:alpha val="89803"/>
              </a:schemeClr>
            </a:solidFill>
            <a:ln w="25400" cap="flat">
              <a:solidFill>
                <a:srgbClr val="3D6C7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1" name="Shape 91"/>
            <p:cNvSpPr/>
            <p:nvPr/>
          </p:nvSpPr>
          <p:spPr>
            <a:xfrm>
              <a:off x="189711" y="2135250"/>
              <a:ext cx="719000" cy="442799"/>
            </a:xfrm>
            <a:prstGeom prst="roundRect">
              <a:avLst>
                <a:gd name="adj" fmla="val 16667"/>
              </a:avLst>
            </a:prstGeom>
            <a:solidFill>
              <a:srgbClr val="3D6C7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 name="Shape 92"/>
            <p:cNvSpPr txBox="1"/>
            <p:nvPr/>
          </p:nvSpPr>
          <p:spPr>
            <a:xfrm>
              <a:off x="211328" y="2156866"/>
              <a:ext cx="675767" cy="399568"/>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lt1"/>
                  </a:solidFill>
                  <a:latin typeface="Trebuchet MS"/>
                  <a:ea typeface="Trebuchet MS"/>
                  <a:cs typeface="Trebuchet MS"/>
                  <a:sym typeface="Trebuchet MS"/>
                </a:rPr>
                <a:t>Where</a:t>
              </a:r>
            </a:p>
          </p:txBody>
        </p:sp>
        <p:sp>
          <p:nvSpPr>
            <p:cNvPr id="93" name="Shape 93"/>
            <p:cNvSpPr/>
            <p:nvPr/>
          </p:nvSpPr>
          <p:spPr>
            <a:xfrm>
              <a:off x="0" y="3037050"/>
              <a:ext cx="3794257" cy="378000"/>
            </a:xfrm>
            <a:prstGeom prst="rect">
              <a:avLst/>
            </a:prstGeom>
            <a:solidFill>
              <a:schemeClr val="lt1">
                <a:alpha val="89803"/>
              </a:schemeClr>
            </a:solidFill>
            <a:ln w="25400" cap="flat">
              <a:solidFill>
                <a:srgbClr val="7F818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4" name="Shape 94"/>
            <p:cNvSpPr/>
            <p:nvPr/>
          </p:nvSpPr>
          <p:spPr>
            <a:xfrm>
              <a:off x="189711" y="2815650"/>
              <a:ext cx="723940" cy="442799"/>
            </a:xfrm>
            <a:prstGeom prst="roundRect">
              <a:avLst>
                <a:gd name="adj" fmla="val 16667"/>
              </a:avLst>
            </a:prstGeom>
            <a:solidFill>
              <a:srgbClr val="7F818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5" name="Shape 95"/>
            <p:cNvSpPr txBox="1"/>
            <p:nvPr/>
          </p:nvSpPr>
          <p:spPr>
            <a:xfrm>
              <a:off x="211328" y="2837266"/>
              <a:ext cx="680707" cy="399568"/>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lt1"/>
                  </a:solidFill>
                  <a:latin typeface="Trebuchet MS"/>
                  <a:ea typeface="Trebuchet MS"/>
                  <a:cs typeface="Trebuchet MS"/>
                  <a:sym typeface="Trebuchet MS"/>
                </a:rPr>
                <a:t>How</a:t>
              </a:r>
            </a:p>
          </p:txBody>
        </p:sp>
        <p:sp>
          <p:nvSpPr>
            <p:cNvPr id="96" name="Shape 96"/>
            <p:cNvSpPr/>
            <p:nvPr/>
          </p:nvSpPr>
          <p:spPr>
            <a:xfrm>
              <a:off x="0" y="3717448"/>
              <a:ext cx="3794257" cy="378000"/>
            </a:xfrm>
            <a:prstGeom prst="rect">
              <a:avLst/>
            </a:prstGeom>
            <a:solidFill>
              <a:schemeClr val="lt1">
                <a:alpha val="89803"/>
              </a:schemeClr>
            </a:solidFill>
            <a:ln w="25400" cap="flat">
              <a:solidFill>
                <a:srgbClr val="A7A7A7"/>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7" name="Shape 97"/>
            <p:cNvSpPr/>
            <p:nvPr/>
          </p:nvSpPr>
          <p:spPr>
            <a:xfrm>
              <a:off x="189711" y="3496050"/>
              <a:ext cx="728880" cy="442799"/>
            </a:xfrm>
            <a:prstGeom prst="roundRect">
              <a:avLst>
                <a:gd name="adj" fmla="val 16667"/>
              </a:avLst>
            </a:prstGeom>
            <a:solidFill>
              <a:srgbClr val="A7A7A7"/>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8" name="Shape 98"/>
            <p:cNvSpPr txBox="1"/>
            <p:nvPr/>
          </p:nvSpPr>
          <p:spPr>
            <a:xfrm>
              <a:off x="211328" y="3517666"/>
              <a:ext cx="685647" cy="399568"/>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lt1"/>
                  </a:solidFill>
                  <a:latin typeface="Trebuchet MS"/>
                  <a:ea typeface="Trebuchet MS"/>
                  <a:cs typeface="Trebuchet MS"/>
                  <a:sym typeface="Trebuchet MS"/>
                </a:rPr>
                <a:t>Funding</a:t>
              </a:r>
            </a:p>
          </p:txBody>
        </p:sp>
      </p:grpSp>
      <p:sp>
        <p:nvSpPr>
          <p:cNvPr id="99" name="Shape 99"/>
          <p:cNvSpPr/>
          <p:nvPr/>
        </p:nvSpPr>
        <p:spPr>
          <a:xfrm>
            <a:off x="4429001" y="2645059"/>
            <a:ext cx="619222" cy="545806"/>
          </a:xfrm>
          <a:prstGeom prst="rightArrow">
            <a:avLst>
              <a:gd name="adj1" fmla="val 50000"/>
              <a:gd name="adj2" fmla="val 50000"/>
            </a:avLst>
          </a:prstGeom>
          <a:gradFill>
            <a:gsLst>
              <a:gs pos="0">
                <a:srgbClr val="FCE9D2"/>
              </a:gs>
              <a:gs pos="100000">
                <a:schemeClr val="accent2"/>
              </a:gs>
            </a:gsLst>
            <a:lin ang="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Tree>
  </p:cSld>
  <p:clrMapOvr>
    <a:masterClrMapping/>
  </p:clrMapOvr>
  <p:transition xmlns:p14="http://schemas.microsoft.com/office/powerpoint/2010/mai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STRATEGIC SHIFT</a:t>
            </a:r>
          </a:p>
        </p:txBody>
      </p:sp>
      <p:grpSp>
        <p:nvGrpSpPr>
          <p:cNvPr id="106" name="Shape 106"/>
          <p:cNvGrpSpPr/>
          <p:nvPr/>
        </p:nvGrpSpPr>
        <p:grpSpPr>
          <a:xfrm>
            <a:off x="494541" y="1852911"/>
            <a:ext cx="3913468" cy="4010130"/>
            <a:chOff x="0" y="61334"/>
            <a:chExt cx="3913468" cy="4010130"/>
          </a:xfrm>
        </p:grpSpPr>
        <p:sp>
          <p:nvSpPr>
            <p:cNvPr id="107" name="Shape 107"/>
            <p:cNvSpPr/>
            <p:nvPr/>
          </p:nvSpPr>
          <p:spPr>
            <a:xfrm>
              <a:off x="0" y="312254"/>
              <a:ext cx="3913468" cy="428400"/>
            </a:xfrm>
            <a:prstGeom prst="rect">
              <a:avLst/>
            </a:prstGeom>
            <a:solidFill>
              <a:schemeClr val="lt1">
                <a:alpha val="89803"/>
              </a:schemeClr>
            </a:solidFill>
            <a:ln w="25400" cap="flat">
              <a:solidFill>
                <a:srgbClr val="DB891E"/>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8" name="Shape 108"/>
            <p:cNvSpPr txBox="1"/>
            <p:nvPr/>
          </p:nvSpPr>
          <p:spPr>
            <a:xfrm>
              <a:off x="0" y="312254"/>
              <a:ext cx="3913468" cy="428400"/>
            </a:xfrm>
            <a:prstGeom prst="rect">
              <a:avLst/>
            </a:prstGeom>
            <a:noFill/>
            <a:ln>
              <a:noFill/>
            </a:ln>
          </p:spPr>
          <p:txBody>
            <a:bodyPr lIns="303725" tIns="229100" rIns="303725" bIns="99550" anchor="t" anchorCtr="0">
              <a:noAutofit/>
            </a:bodyPr>
            <a:lstStyle/>
            <a:p>
              <a:pPr marL="114300" marR="0" lvl="1" indent="-25400" algn="l" rtl="0">
                <a:lnSpc>
                  <a:spcPct val="90000"/>
                </a:lnSpc>
                <a:spcBef>
                  <a:spcPts val="0"/>
                </a:spcBef>
                <a:spcAft>
                  <a:spcPts val="210"/>
                </a:spcAft>
                <a:buClr>
                  <a:schemeClr val="dk1"/>
                </a:buClr>
                <a:buFont typeface="Trebuchet MS"/>
                <a:buNone/>
              </a:pPr>
              <a:endParaRPr sz="1400" b="0" i="0" u="none" strike="noStrike" cap="none" baseline="0">
                <a:solidFill>
                  <a:schemeClr val="dk1"/>
                </a:solidFill>
                <a:latin typeface="Helvetica Neue"/>
                <a:ea typeface="Helvetica Neue"/>
                <a:cs typeface="Helvetica Neue"/>
                <a:sym typeface="Helvetica Neue"/>
              </a:endParaRPr>
            </a:p>
          </p:txBody>
        </p:sp>
        <p:sp>
          <p:nvSpPr>
            <p:cNvPr id="109" name="Shape 109"/>
            <p:cNvSpPr/>
            <p:nvPr/>
          </p:nvSpPr>
          <p:spPr>
            <a:xfrm flipH="1">
              <a:off x="195673" y="61334"/>
              <a:ext cx="714880" cy="501840"/>
            </a:xfrm>
            <a:prstGeom prst="roundRect">
              <a:avLst>
                <a:gd name="adj" fmla="val 16667"/>
              </a:avLst>
            </a:prstGeom>
            <a:solidFill>
              <a:srgbClr val="DB891E"/>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0" name="Shape 110"/>
            <p:cNvSpPr txBox="1"/>
            <p:nvPr/>
          </p:nvSpPr>
          <p:spPr>
            <a:xfrm>
              <a:off x="220170" y="85832"/>
              <a:ext cx="665884"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68"/>
                </a:spcAft>
                <a:buSzPct val="25000"/>
                <a:buNone/>
              </a:pPr>
              <a:r>
                <a:rPr lang="en-US" sz="1050" b="1" i="0" u="none" strike="noStrike" cap="none" baseline="0">
                  <a:solidFill>
                    <a:schemeClr val="lt1"/>
                  </a:solidFill>
                  <a:latin typeface="Helvetica Neue"/>
                  <a:ea typeface="Helvetica Neue"/>
                  <a:cs typeface="Helvetica Neue"/>
                  <a:sym typeface="Helvetica Neue"/>
                </a:rPr>
                <a:t>Whom</a:t>
              </a:r>
            </a:p>
          </p:txBody>
        </p:sp>
        <p:sp>
          <p:nvSpPr>
            <p:cNvPr id="111" name="Shape 111"/>
            <p:cNvSpPr/>
            <p:nvPr/>
          </p:nvSpPr>
          <p:spPr>
            <a:xfrm>
              <a:off x="0" y="1083374"/>
              <a:ext cx="3913468" cy="1445850"/>
            </a:xfrm>
            <a:prstGeom prst="rect">
              <a:avLst/>
            </a:prstGeom>
            <a:solidFill>
              <a:schemeClr val="lt1">
                <a:alpha val="89803"/>
              </a:schemeClr>
            </a:solidFill>
            <a:ln w="25400" cap="flat">
              <a:solidFill>
                <a:srgbClr val="E7974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2" name="Shape 112"/>
            <p:cNvSpPr txBox="1"/>
            <p:nvPr/>
          </p:nvSpPr>
          <p:spPr>
            <a:xfrm>
              <a:off x="0" y="1083374"/>
              <a:ext cx="3913468" cy="1445850"/>
            </a:xfrm>
            <a:prstGeom prst="rect">
              <a:avLst/>
            </a:prstGeom>
            <a:noFill/>
            <a:ln>
              <a:noFill/>
            </a:ln>
          </p:spPr>
          <p:txBody>
            <a:bodyPr lIns="303725" tIns="229100" rIns="303725" bIns="99550" anchor="t" anchorCtr="0">
              <a:noAutofit/>
            </a:bodyPr>
            <a:lstStyle/>
            <a:p>
              <a:pPr marL="114300" marR="0" lvl="1" indent="-25400" algn="l" rtl="0">
                <a:lnSpc>
                  <a:spcPct val="90000"/>
                </a:lnSpc>
                <a:spcBef>
                  <a:spcPts val="0"/>
                </a:spcBef>
                <a:spcAft>
                  <a:spcPts val="0"/>
                </a:spcAft>
                <a:buClr>
                  <a:schemeClr val="dk1"/>
                </a:buClr>
                <a:buFont typeface="Trebuchet MS"/>
                <a:buNone/>
              </a:pPr>
              <a:endParaRPr sz="1400" b="0" i="0" u="none" strike="noStrike" cap="none" baseline="0">
                <a:solidFill>
                  <a:schemeClr val="dk1"/>
                </a:solidFill>
                <a:latin typeface="Helvetica Neue"/>
                <a:ea typeface="Helvetica Neue"/>
                <a:cs typeface="Helvetica Neue"/>
                <a:sym typeface="Helvetica Neue"/>
              </a:endParaRP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95% in US; 5% International</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7/10 Largest Metro areas, emphasis on areas along the coasts</a:t>
              </a:r>
            </a:p>
            <a:p>
              <a:pPr marL="57150" marR="0" lvl="1" indent="12700" algn="l" rtl="0">
                <a:lnSpc>
                  <a:spcPct val="90000"/>
                </a:lnSpc>
                <a:spcBef>
                  <a:spcPts val="210"/>
                </a:spcBef>
                <a:spcAft>
                  <a:spcPts val="165"/>
                </a:spcAft>
                <a:buClr>
                  <a:schemeClr val="dk1"/>
                </a:buClr>
                <a:buFont typeface="Trebuchet MS"/>
                <a:buNone/>
              </a:pPr>
              <a:endParaRPr sz="1100" b="0" i="0" u="none" strike="noStrike" cap="none" baseline="0">
                <a:solidFill>
                  <a:schemeClr val="dk1"/>
                </a:solidFill>
                <a:latin typeface="Trebuchet MS"/>
                <a:ea typeface="Trebuchet MS"/>
                <a:cs typeface="Trebuchet MS"/>
                <a:sym typeface="Trebuchet MS"/>
              </a:endParaRPr>
            </a:p>
          </p:txBody>
        </p:sp>
        <p:sp>
          <p:nvSpPr>
            <p:cNvPr id="113" name="Shape 113"/>
            <p:cNvSpPr/>
            <p:nvPr/>
          </p:nvSpPr>
          <p:spPr>
            <a:xfrm>
              <a:off x="195672" y="832454"/>
              <a:ext cx="1665160" cy="501840"/>
            </a:xfrm>
            <a:prstGeom prst="roundRect">
              <a:avLst>
                <a:gd name="adj" fmla="val 16667"/>
              </a:avLst>
            </a:prstGeom>
            <a:solidFill>
              <a:srgbClr val="E79743"/>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4" name="Shape 114"/>
            <p:cNvSpPr txBox="1"/>
            <p:nvPr/>
          </p:nvSpPr>
          <p:spPr>
            <a:xfrm>
              <a:off x="220170" y="856951"/>
              <a:ext cx="1616165"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Where</a:t>
              </a:r>
            </a:p>
          </p:txBody>
        </p:sp>
        <p:sp>
          <p:nvSpPr>
            <p:cNvPr id="115" name="Shape 115"/>
            <p:cNvSpPr/>
            <p:nvPr/>
          </p:nvSpPr>
          <p:spPr>
            <a:xfrm>
              <a:off x="0" y="2871944"/>
              <a:ext cx="3913468" cy="428400"/>
            </a:xfrm>
            <a:prstGeom prst="rect">
              <a:avLst/>
            </a:prstGeom>
            <a:solidFill>
              <a:schemeClr val="lt1">
                <a:alpha val="89803"/>
              </a:schemeClr>
            </a:solidFill>
            <a:ln w="25400" cap="flat">
              <a:solidFill>
                <a:srgbClr val="EFA86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6" name="Shape 116"/>
            <p:cNvSpPr/>
            <p:nvPr/>
          </p:nvSpPr>
          <p:spPr>
            <a:xfrm>
              <a:off x="195672" y="2621025"/>
              <a:ext cx="746685" cy="501840"/>
            </a:xfrm>
            <a:prstGeom prst="roundRect">
              <a:avLst>
                <a:gd name="adj" fmla="val 16667"/>
              </a:avLst>
            </a:prstGeom>
            <a:solidFill>
              <a:srgbClr val="EFA86C"/>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 name="Shape 117"/>
            <p:cNvSpPr txBox="1"/>
            <p:nvPr/>
          </p:nvSpPr>
          <p:spPr>
            <a:xfrm>
              <a:off x="220170" y="2645523"/>
              <a:ext cx="697689"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How</a:t>
              </a:r>
            </a:p>
          </p:txBody>
        </p:sp>
        <p:sp>
          <p:nvSpPr>
            <p:cNvPr id="118" name="Shape 118"/>
            <p:cNvSpPr/>
            <p:nvPr/>
          </p:nvSpPr>
          <p:spPr>
            <a:xfrm>
              <a:off x="0" y="3643064"/>
              <a:ext cx="3913468" cy="428400"/>
            </a:xfrm>
            <a:prstGeom prst="rect">
              <a:avLst/>
            </a:prstGeom>
            <a:solidFill>
              <a:schemeClr val="lt1">
                <a:alpha val="89803"/>
              </a:schemeClr>
            </a:solidFill>
            <a:ln w="25400" cap="flat">
              <a:solidFill>
                <a:srgbClr val="F5BD9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 name="Shape 119"/>
            <p:cNvSpPr/>
            <p:nvPr/>
          </p:nvSpPr>
          <p:spPr>
            <a:xfrm>
              <a:off x="195672" y="3392144"/>
              <a:ext cx="751780" cy="501840"/>
            </a:xfrm>
            <a:prstGeom prst="roundRect">
              <a:avLst>
                <a:gd name="adj" fmla="val 16667"/>
              </a:avLst>
            </a:prstGeom>
            <a:solidFill>
              <a:srgbClr val="F5BD9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 name="Shape 120"/>
            <p:cNvSpPr txBox="1"/>
            <p:nvPr/>
          </p:nvSpPr>
          <p:spPr>
            <a:xfrm>
              <a:off x="220170" y="3416642"/>
              <a:ext cx="702784"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Funding</a:t>
              </a:r>
            </a:p>
          </p:txBody>
        </p:sp>
      </p:grpSp>
      <p:grpSp>
        <p:nvGrpSpPr>
          <p:cNvPr id="121" name="Shape 121"/>
          <p:cNvGrpSpPr/>
          <p:nvPr/>
        </p:nvGrpSpPr>
        <p:grpSpPr>
          <a:xfrm>
            <a:off x="5027232" y="1857456"/>
            <a:ext cx="3794257" cy="4001040"/>
            <a:chOff x="0" y="65878"/>
            <a:chExt cx="3794257" cy="4001040"/>
          </a:xfrm>
        </p:grpSpPr>
        <p:sp>
          <p:nvSpPr>
            <p:cNvPr id="122" name="Shape 122"/>
            <p:cNvSpPr/>
            <p:nvPr/>
          </p:nvSpPr>
          <p:spPr>
            <a:xfrm>
              <a:off x="0" y="302038"/>
              <a:ext cx="3794257" cy="403199"/>
            </a:xfrm>
            <a:prstGeom prst="rect">
              <a:avLst/>
            </a:prstGeom>
            <a:solidFill>
              <a:schemeClr val="lt1">
                <a:alpha val="89803"/>
              </a:schemeClr>
            </a:solidFill>
            <a:ln w="25400" cap="flat">
              <a:solidFill>
                <a:srgbClr val="124A54"/>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3" name="Shape 123"/>
            <p:cNvSpPr txBox="1"/>
            <p:nvPr/>
          </p:nvSpPr>
          <p:spPr>
            <a:xfrm>
              <a:off x="0" y="302038"/>
              <a:ext cx="3794257" cy="403199"/>
            </a:xfrm>
            <a:prstGeom prst="rect">
              <a:avLst/>
            </a:prstGeom>
            <a:noFill/>
            <a:ln>
              <a:noFill/>
            </a:ln>
          </p:spPr>
          <p:txBody>
            <a:bodyPr lIns="294475" tIns="208275" rIns="294475" bIns="99550" anchor="t" anchorCtr="0">
              <a:noAutofit/>
            </a:bodyPr>
            <a:lstStyle/>
            <a:p>
              <a:pPr marL="114300" marR="0" lvl="1" indent="-25400" algn="l" rtl="0">
                <a:lnSpc>
                  <a:spcPct val="90000"/>
                </a:lnSpc>
                <a:spcBef>
                  <a:spcPts val="0"/>
                </a:spcBef>
                <a:spcAft>
                  <a:spcPts val="210"/>
                </a:spcAft>
                <a:buClr>
                  <a:schemeClr val="dk1"/>
                </a:buClr>
                <a:buFont typeface="Trebuchet MS"/>
                <a:buNone/>
              </a:pPr>
              <a:endParaRPr sz="1400" b="0" i="0" u="none" strike="noStrike" cap="none" baseline="0">
                <a:solidFill>
                  <a:srgbClr val="FF0000"/>
                </a:solidFill>
                <a:latin typeface="Helvetica Neue"/>
                <a:ea typeface="Helvetica Neue"/>
                <a:cs typeface="Helvetica Neue"/>
                <a:sym typeface="Helvetica Neue"/>
              </a:endParaRPr>
            </a:p>
          </p:txBody>
        </p:sp>
        <p:sp>
          <p:nvSpPr>
            <p:cNvPr id="124" name="Shape 124"/>
            <p:cNvSpPr/>
            <p:nvPr/>
          </p:nvSpPr>
          <p:spPr>
            <a:xfrm flipH="1">
              <a:off x="189711" y="65878"/>
              <a:ext cx="691564" cy="472320"/>
            </a:xfrm>
            <a:prstGeom prst="roundRect">
              <a:avLst>
                <a:gd name="adj" fmla="val 16667"/>
              </a:avLst>
            </a:prstGeom>
            <a:solidFill>
              <a:srgbClr val="124A54"/>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 name="Shape 125"/>
            <p:cNvSpPr txBox="1"/>
            <p:nvPr/>
          </p:nvSpPr>
          <p:spPr>
            <a:xfrm>
              <a:off x="212768" y="88935"/>
              <a:ext cx="645449" cy="426206"/>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68"/>
                </a:spcAft>
                <a:buSzPct val="25000"/>
                <a:buNone/>
              </a:pPr>
              <a:r>
                <a:rPr lang="en-US" sz="1050" b="1" i="0" u="none" strike="noStrike" cap="none" baseline="0">
                  <a:solidFill>
                    <a:schemeClr val="lt1"/>
                  </a:solidFill>
                  <a:latin typeface="Helvetica Neue"/>
                  <a:ea typeface="Helvetica Neue"/>
                  <a:cs typeface="Helvetica Neue"/>
                  <a:sym typeface="Helvetica Neue"/>
                </a:rPr>
                <a:t>Whom</a:t>
              </a:r>
            </a:p>
          </p:txBody>
        </p:sp>
        <p:sp>
          <p:nvSpPr>
            <p:cNvPr id="126" name="Shape 126"/>
            <p:cNvSpPr/>
            <p:nvPr/>
          </p:nvSpPr>
          <p:spPr>
            <a:xfrm>
              <a:off x="0" y="1027799"/>
              <a:ext cx="3794257" cy="1587600"/>
            </a:xfrm>
            <a:prstGeom prst="rect">
              <a:avLst/>
            </a:prstGeom>
            <a:solidFill>
              <a:schemeClr val="lt1">
                <a:alpha val="89803"/>
              </a:schemeClr>
            </a:solidFill>
            <a:ln w="25400" cap="flat">
              <a:solidFill>
                <a:srgbClr val="3D6C7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7" name="Shape 127"/>
            <p:cNvSpPr txBox="1"/>
            <p:nvPr/>
          </p:nvSpPr>
          <p:spPr>
            <a:xfrm>
              <a:off x="0" y="1027799"/>
              <a:ext cx="3794257" cy="1587600"/>
            </a:xfrm>
            <a:prstGeom prst="rect">
              <a:avLst/>
            </a:prstGeom>
            <a:noFill/>
            <a:ln>
              <a:noFill/>
            </a:ln>
          </p:spPr>
          <p:txBody>
            <a:bodyPr lIns="294475" tIns="208275" rIns="294475" bIns="99550" anchor="t" anchorCtr="0">
              <a:noAutofit/>
            </a:bodyPr>
            <a:lstStyle/>
            <a:p>
              <a:pPr marL="57150" marR="0" lvl="1" indent="12700" algn="l" rtl="0">
                <a:lnSpc>
                  <a:spcPct val="90000"/>
                </a:lnSpc>
                <a:spcBef>
                  <a:spcPts val="0"/>
                </a:spcBef>
                <a:spcAft>
                  <a:spcPts val="0"/>
                </a:spcAft>
                <a:buClr>
                  <a:schemeClr val="dk1"/>
                </a:buClr>
                <a:buFont typeface="Trebuchet MS"/>
                <a:buNone/>
              </a:pPr>
              <a:endParaRPr sz="1100" b="0" i="0" u="none" strike="noStrike" cap="none" baseline="0">
                <a:solidFill>
                  <a:schemeClr val="dk2"/>
                </a:solidFill>
                <a:latin typeface="Trebuchet MS"/>
                <a:ea typeface="Trebuchet MS"/>
                <a:cs typeface="Trebuchet MS"/>
                <a:sym typeface="Trebuchet MS"/>
              </a:endParaRPr>
            </a:p>
            <a:p>
              <a:pPr marL="114300" marR="0" lvl="1" indent="-114300" algn="l" rtl="0">
                <a:lnSpc>
                  <a:spcPct val="90000"/>
                </a:lnSpc>
                <a:spcBef>
                  <a:spcPts val="165"/>
                </a:spcBef>
                <a:spcAft>
                  <a:spcPts val="0"/>
                </a:spcAft>
                <a:buClr>
                  <a:schemeClr val="dk2"/>
                </a:buClr>
                <a:buSzPct val="100000"/>
                <a:buFont typeface="Helvetica Neue"/>
                <a:buChar char="•"/>
              </a:pPr>
              <a:r>
                <a:rPr lang="en-US" sz="1400" b="0" i="0" u="none" strike="noStrike" cap="none" baseline="0">
                  <a:solidFill>
                    <a:schemeClr val="dk2"/>
                  </a:solidFill>
                  <a:latin typeface="Helvetica Neue"/>
                  <a:ea typeface="Helvetica Neue"/>
                  <a:cs typeface="Helvetica Neue"/>
                  <a:sym typeface="Helvetica Neue"/>
                </a:rPr>
                <a:t>Markets served by affiliates</a:t>
              </a:r>
            </a:p>
            <a:p>
              <a:pPr marL="114300" marR="0" lvl="1" indent="-114300" algn="l" rtl="0">
                <a:lnSpc>
                  <a:spcPct val="90000"/>
                </a:lnSpc>
                <a:spcBef>
                  <a:spcPts val="210"/>
                </a:spcBef>
                <a:spcAft>
                  <a:spcPts val="0"/>
                </a:spcAft>
                <a:buClr>
                  <a:srgbClr val="FF0000"/>
                </a:buClr>
                <a:buSzPct val="100000"/>
                <a:buFont typeface="Helvetica Neue"/>
                <a:buChar char="•"/>
              </a:pPr>
              <a:r>
                <a:rPr lang="en-US" sz="1400" b="0" i="0" u="none" strike="noStrike" cap="none" baseline="0">
                  <a:solidFill>
                    <a:srgbClr val="FF0000"/>
                  </a:solidFill>
                  <a:latin typeface="Helvetica Neue"/>
                  <a:ea typeface="Helvetica Neue"/>
                  <a:cs typeface="Helvetica Neue"/>
                  <a:sym typeface="Helvetica Neue"/>
                </a:rPr>
                <a:t>In areas not served by Affiliates but with potential for cultivating supporting members and new affiliates</a:t>
              </a:r>
            </a:p>
            <a:p>
              <a:pPr marL="114300" marR="0" lvl="1" indent="-114300" algn="l" rtl="0">
                <a:lnSpc>
                  <a:spcPct val="90000"/>
                </a:lnSpc>
                <a:spcBef>
                  <a:spcPts val="210"/>
                </a:spcBef>
                <a:spcAft>
                  <a:spcPts val="210"/>
                </a:spcAft>
                <a:buClr>
                  <a:srgbClr val="FF0000"/>
                </a:buClr>
                <a:buSzPct val="100000"/>
                <a:buFont typeface="Helvetica Neue"/>
                <a:buChar char="•"/>
              </a:pPr>
              <a:r>
                <a:rPr lang="en-US" sz="1400" b="0" i="0" u="none" strike="noStrike" cap="none" baseline="0">
                  <a:solidFill>
                    <a:srgbClr val="FF0000"/>
                  </a:solidFill>
                  <a:latin typeface="Helvetica Neue"/>
                  <a:ea typeface="Helvetica Neue"/>
                  <a:cs typeface="Helvetica Neue"/>
                  <a:sym typeface="Helvetica Neue"/>
                </a:rPr>
                <a:t>Washington D.C. and state capitols</a:t>
              </a:r>
            </a:p>
          </p:txBody>
        </p:sp>
        <p:sp>
          <p:nvSpPr>
            <p:cNvPr id="128" name="Shape 128"/>
            <p:cNvSpPr/>
            <p:nvPr/>
          </p:nvSpPr>
          <p:spPr>
            <a:xfrm>
              <a:off x="189711" y="791639"/>
              <a:ext cx="1747555" cy="472320"/>
            </a:xfrm>
            <a:prstGeom prst="roundRect">
              <a:avLst>
                <a:gd name="adj" fmla="val 16667"/>
              </a:avLst>
            </a:prstGeom>
            <a:solidFill>
              <a:srgbClr val="3D6C7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 name="Shape 129"/>
            <p:cNvSpPr txBox="1"/>
            <p:nvPr/>
          </p:nvSpPr>
          <p:spPr>
            <a:xfrm>
              <a:off x="212768" y="814695"/>
              <a:ext cx="1701441" cy="426206"/>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Where</a:t>
              </a:r>
            </a:p>
          </p:txBody>
        </p:sp>
        <p:sp>
          <p:nvSpPr>
            <p:cNvPr id="130" name="Shape 130"/>
            <p:cNvSpPr/>
            <p:nvPr/>
          </p:nvSpPr>
          <p:spPr>
            <a:xfrm>
              <a:off x="0" y="2937958"/>
              <a:ext cx="3794257" cy="403199"/>
            </a:xfrm>
            <a:prstGeom prst="rect">
              <a:avLst/>
            </a:prstGeom>
            <a:solidFill>
              <a:schemeClr val="lt1">
                <a:alpha val="89803"/>
              </a:schemeClr>
            </a:solidFill>
            <a:ln w="25400" cap="flat">
              <a:solidFill>
                <a:srgbClr val="7F818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1" name="Shape 131"/>
            <p:cNvSpPr/>
            <p:nvPr/>
          </p:nvSpPr>
          <p:spPr>
            <a:xfrm>
              <a:off x="189711" y="2701799"/>
              <a:ext cx="723940" cy="472320"/>
            </a:xfrm>
            <a:prstGeom prst="roundRect">
              <a:avLst>
                <a:gd name="adj" fmla="val 16667"/>
              </a:avLst>
            </a:prstGeom>
            <a:solidFill>
              <a:srgbClr val="7F818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2" name="Shape 132"/>
            <p:cNvSpPr txBox="1"/>
            <p:nvPr/>
          </p:nvSpPr>
          <p:spPr>
            <a:xfrm>
              <a:off x="212768" y="2724856"/>
              <a:ext cx="677826" cy="426206"/>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lt1"/>
                  </a:solidFill>
                  <a:latin typeface="Trebuchet MS"/>
                  <a:ea typeface="Trebuchet MS"/>
                  <a:cs typeface="Trebuchet MS"/>
                  <a:sym typeface="Trebuchet MS"/>
                </a:rPr>
                <a:t>How</a:t>
              </a:r>
            </a:p>
          </p:txBody>
        </p:sp>
        <p:sp>
          <p:nvSpPr>
            <p:cNvPr id="133" name="Shape 133"/>
            <p:cNvSpPr/>
            <p:nvPr/>
          </p:nvSpPr>
          <p:spPr>
            <a:xfrm>
              <a:off x="0" y="3663719"/>
              <a:ext cx="3794257" cy="403199"/>
            </a:xfrm>
            <a:prstGeom prst="rect">
              <a:avLst/>
            </a:prstGeom>
            <a:solidFill>
              <a:schemeClr val="lt1">
                <a:alpha val="89803"/>
              </a:schemeClr>
            </a:solidFill>
            <a:ln w="25400" cap="flat">
              <a:solidFill>
                <a:srgbClr val="A7A7A7"/>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4" name="Shape 134"/>
            <p:cNvSpPr/>
            <p:nvPr/>
          </p:nvSpPr>
          <p:spPr>
            <a:xfrm>
              <a:off x="189711" y="3427560"/>
              <a:ext cx="728880" cy="472320"/>
            </a:xfrm>
            <a:prstGeom prst="roundRect">
              <a:avLst>
                <a:gd name="adj" fmla="val 16667"/>
              </a:avLst>
            </a:prstGeom>
            <a:solidFill>
              <a:srgbClr val="A7A7A7"/>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5" name="Shape 135"/>
            <p:cNvSpPr txBox="1"/>
            <p:nvPr/>
          </p:nvSpPr>
          <p:spPr>
            <a:xfrm>
              <a:off x="212768" y="3450617"/>
              <a:ext cx="682766" cy="426206"/>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50"/>
                </a:spcAft>
                <a:buSzPct val="25000"/>
                <a:buNone/>
              </a:pPr>
              <a:r>
                <a:rPr lang="en-US" sz="1000" b="0" i="0" u="none" strike="noStrike" cap="none" baseline="0">
                  <a:solidFill>
                    <a:schemeClr val="lt1"/>
                  </a:solidFill>
                  <a:latin typeface="Trebuchet MS"/>
                  <a:ea typeface="Trebuchet MS"/>
                  <a:cs typeface="Trebuchet MS"/>
                  <a:sym typeface="Trebuchet MS"/>
                </a:rPr>
                <a:t>Funding</a:t>
              </a:r>
            </a:p>
          </p:txBody>
        </p:sp>
      </p:grpSp>
      <p:sp>
        <p:nvSpPr>
          <p:cNvPr id="136" name="Shape 136"/>
          <p:cNvSpPr/>
          <p:nvPr/>
        </p:nvSpPr>
        <p:spPr>
          <a:xfrm>
            <a:off x="4429001" y="3327317"/>
            <a:ext cx="619222" cy="545806"/>
          </a:xfrm>
          <a:prstGeom prst="rightArrow">
            <a:avLst>
              <a:gd name="adj1" fmla="val 50000"/>
              <a:gd name="adj2" fmla="val 50000"/>
            </a:avLst>
          </a:prstGeom>
          <a:gradFill>
            <a:gsLst>
              <a:gs pos="0">
                <a:srgbClr val="FCE9D2"/>
              </a:gs>
              <a:gs pos="100000">
                <a:schemeClr val="accent2"/>
              </a:gs>
            </a:gsLst>
            <a:lin ang="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Tree>
  </p:cSld>
  <p:clrMapOvr>
    <a:masterClrMapping/>
  </p:clrMapOvr>
  <p:transition xmlns:p14="http://schemas.microsoft.com/office/powerpoint/2010/mai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STRATEGIC SHIFT</a:t>
            </a:r>
          </a:p>
        </p:txBody>
      </p:sp>
      <p:grpSp>
        <p:nvGrpSpPr>
          <p:cNvPr id="143" name="Shape 143"/>
          <p:cNvGrpSpPr/>
          <p:nvPr/>
        </p:nvGrpSpPr>
        <p:grpSpPr>
          <a:xfrm>
            <a:off x="494541" y="1850256"/>
            <a:ext cx="3913468" cy="4015440"/>
            <a:chOff x="0" y="58678"/>
            <a:chExt cx="3913468" cy="4015440"/>
          </a:xfrm>
        </p:grpSpPr>
        <p:sp>
          <p:nvSpPr>
            <p:cNvPr id="144" name="Shape 144"/>
            <p:cNvSpPr/>
            <p:nvPr/>
          </p:nvSpPr>
          <p:spPr>
            <a:xfrm>
              <a:off x="0" y="221038"/>
              <a:ext cx="3913468" cy="277199"/>
            </a:xfrm>
            <a:prstGeom prst="rect">
              <a:avLst/>
            </a:prstGeom>
            <a:solidFill>
              <a:schemeClr val="lt1">
                <a:alpha val="89803"/>
              </a:schemeClr>
            </a:solidFill>
            <a:ln w="25400" cap="flat">
              <a:solidFill>
                <a:srgbClr val="DB891E"/>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5" name="Shape 145"/>
            <p:cNvSpPr txBox="1"/>
            <p:nvPr/>
          </p:nvSpPr>
          <p:spPr>
            <a:xfrm>
              <a:off x="0" y="221038"/>
              <a:ext cx="3913468" cy="277199"/>
            </a:xfrm>
            <a:prstGeom prst="rect">
              <a:avLst/>
            </a:prstGeom>
            <a:noFill/>
            <a:ln>
              <a:noFill/>
            </a:ln>
          </p:spPr>
          <p:txBody>
            <a:bodyPr lIns="303725" tIns="229100" rIns="303725" bIns="99550" anchor="t" anchorCtr="0">
              <a:noAutofit/>
            </a:bodyPr>
            <a:lstStyle/>
            <a:p>
              <a:pPr marL="114300" marR="0" lvl="1" indent="-25400" algn="l" rtl="0">
                <a:lnSpc>
                  <a:spcPct val="90000"/>
                </a:lnSpc>
                <a:spcBef>
                  <a:spcPts val="0"/>
                </a:spcBef>
                <a:spcAft>
                  <a:spcPts val="210"/>
                </a:spcAft>
                <a:buClr>
                  <a:schemeClr val="dk1"/>
                </a:buClr>
                <a:buFont typeface="Trebuchet MS"/>
                <a:buNone/>
              </a:pPr>
              <a:endParaRPr sz="1400" b="0" i="0" u="none" strike="noStrike" cap="none" baseline="0">
                <a:solidFill>
                  <a:schemeClr val="dk1"/>
                </a:solidFill>
                <a:latin typeface="Helvetica Neue"/>
                <a:ea typeface="Helvetica Neue"/>
                <a:cs typeface="Helvetica Neue"/>
                <a:sym typeface="Helvetica Neue"/>
              </a:endParaRPr>
            </a:p>
          </p:txBody>
        </p:sp>
        <p:sp>
          <p:nvSpPr>
            <p:cNvPr id="146" name="Shape 146"/>
            <p:cNvSpPr/>
            <p:nvPr/>
          </p:nvSpPr>
          <p:spPr>
            <a:xfrm flipH="1">
              <a:off x="195673" y="58678"/>
              <a:ext cx="714880" cy="324720"/>
            </a:xfrm>
            <a:prstGeom prst="roundRect">
              <a:avLst>
                <a:gd name="adj" fmla="val 16667"/>
              </a:avLst>
            </a:prstGeom>
            <a:solidFill>
              <a:srgbClr val="DB891E"/>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 name="Shape 147"/>
            <p:cNvSpPr txBox="1"/>
            <p:nvPr/>
          </p:nvSpPr>
          <p:spPr>
            <a:xfrm>
              <a:off x="211525" y="74530"/>
              <a:ext cx="683177" cy="29301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68"/>
                </a:spcAft>
                <a:buSzPct val="25000"/>
                <a:buNone/>
              </a:pPr>
              <a:r>
                <a:rPr lang="en-US" sz="1050" b="1" i="0" u="none" strike="noStrike" cap="none" baseline="0">
                  <a:solidFill>
                    <a:schemeClr val="lt1"/>
                  </a:solidFill>
                  <a:latin typeface="Helvetica Neue"/>
                  <a:ea typeface="Helvetica Neue"/>
                  <a:cs typeface="Helvetica Neue"/>
                  <a:sym typeface="Helvetica Neue"/>
                </a:rPr>
                <a:t>Whom</a:t>
              </a:r>
            </a:p>
          </p:txBody>
        </p:sp>
        <p:sp>
          <p:nvSpPr>
            <p:cNvPr id="148" name="Shape 148"/>
            <p:cNvSpPr/>
            <p:nvPr/>
          </p:nvSpPr>
          <p:spPr>
            <a:xfrm>
              <a:off x="0" y="719999"/>
              <a:ext cx="3913468" cy="277199"/>
            </a:xfrm>
            <a:prstGeom prst="rect">
              <a:avLst/>
            </a:prstGeom>
            <a:solidFill>
              <a:schemeClr val="lt1">
                <a:alpha val="89803"/>
              </a:schemeClr>
            </a:solidFill>
            <a:ln w="25400" cap="flat">
              <a:solidFill>
                <a:srgbClr val="E7974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 name="Shape 149"/>
            <p:cNvSpPr txBox="1"/>
            <p:nvPr/>
          </p:nvSpPr>
          <p:spPr>
            <a:xfrm>
              <a:off x="0" y="719999"/>
              <a:ext cx="3913468" cy="277199"/>
            </a:xfrm>
            <a:prstGeom prst="rect">
              <a:avLst/>
            </a:prstGeom>
            <a:noFill/>
            <a:ln>
              <a:noFill/>
            </a:ln>
          </p:spPr>
          <p:txBody>
            <a:bodyPr lIns="303725" tIns="229100" rIns="303725" bIns="78225" anchor="t" anchorCtr="0">
              <a:noAutofit/>
            </a:bodyPr>
            <a:lstStyle/>
            <a:p>
              <a:pPr marL="57150" marR="0" lvl="1" indent="12700" algn="l" rtl="0">
                <a:lnSpc>
                  <a:spcPct val="90000"/>
                </a:lnSpc>
                <a:spcBef>
                  <a:spcPts val="0"/>
                </a:spcBef>
                <a:spcAft>
                  <a:spcPts val="165"/>
                </a:spcAft>
                <a:buClr>
                  <a:schemeClr val="dk1"/>
                </a:buClr>
                <a:buFont typeface="Trebuchet MS"/>
                <a:buNone/>
              </a:pPr>
              <a:endParaRPr sz="1100" b="0" i="0" u="none" strike="noStrike" cap="none" baseline="0">
                <a:solidFill>
                  <a:schemeClr val="dk1"/>
                </a:solidFill>
                <a:latin typeface="Trebuchet MS"/>
                <a:ea typeface="Trebuchet MS"/>
                <a:cs typeface="Trebuchet MS"/>
                <a:sym typeface="Trebuchet MS"/>
              </a:endParaRPr>
            </a:p>
          </p:txBody>
        </p:sp>
        <p:sp>
          <p:nvSpPr>
            <p:cNvPr id="150" name="Shape 150"/>
            <p:cNvSpPr/>
            <p:nvPr/>
          </p:nvSpPr>
          <p:spPr>
            <a:xfrm>
              <a:off x="195672" y="557639"/>
              <a:ext cx="753697" cy="324720"/>
            </a:xfrm>
            <a:prstGeom prst="roundRect">
              <a:avLst>
                <a:gd name="adj" fmla="val 16667"/>
              </a:avLst>
            </a:prstGeom>
            <a:solidFill>
              <a:srgbClr val="E79743"/>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1" name="Shape 151"/>
            <p:cNvSpPr txBox="1"/>
            <p:nvPr/>
          </p:nvSpPr>
          <p:spPr>
            <a:xfrm>
              <a:off x="211525" y="573491"/>
              <a:ext cx="721993" cy="29301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420"/>
                </a:spcAft>
                <a:buSzPct val="25000"/>
                <a:buNone/>
              </a:pPr>
              <a:r>
                <a:rPr lang="en-US" sz="1200" b="1" i="0" u="none" strike="noStrike" cap="none" baseline="0">
                  <a:solidFill>
                    <a:schemeClr val="lt1"/>
                  </a:solidFill>
                  <a:latin typeface="Helvetica Neue"/>
                  <a:ea typeface="Helvetica Neue"/>
                  <a:cs typeface="Helvetica Neue"/>
                  <a:sym typeface="Helvetica Neue"/>
                </a:rPr>
                <a:t>Where</a:t>
              </a:r>
            </a:p>
          </p:txBody>
        </p:sp>
        <p:sp>
          <p:nvSpPr>
            <p:cNvPr id="152" name="Shape 152"/>
            <p:cNvSpPr/>
            <p:nvPr/>
          </p:nvSpPr>
          <p:spPr>
            <a:xfrm>
              <a:off x="0" y="1218959"/>
              <a:ext cx="3913468" cy="2356199"/>
            </a:xfrm>
            <a:prstGeom prst="rect">
              <a:avLst/>
            </a:prstGeom>
            <a:solidFill>
              <a:schemeClr val="lt1">
                <a:alpha val="89803"/>
              </a:schemeClr>
            </a:solidFill>
            <a:ln w="25400" cap="flat">
              <a:solidFill>
                <a:srgbClr val="EFA86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3" name="Shape 153"/>
            <p:cNvSpPr txBox="1"/>
            <p:nvPr/>
          </p:nvSpPr>
          <p:spPr>
            <a:xfrm>
              <a:off x="0" y="1218959"/>
              <a:ext cx="3913468" cy="2356199"/>
            </a:xfrm>
            <a:prstGeom prst="rect">
              <a:avLst/>
            </a:prstGeom>
            <a:noFill/>
            <a:ln>
              <a:noFill/>
            </a:ln>
          </p:spPr>
          <p:txBody>
            <a:bodyPr lIns="303725" tIns="229100" rIns="303725" bIns="99550" anchor="t" anchorCtr="0">
              <a:noAutofit/>
            </a:bodyPr>
            <a:lstStyle/>
            <a:p>
              <a:pPr marL="114300" marR="0" lvl="1" indent="-114300" algn="l" rtl="0">
                <a:lnSpc>
                  <a:spcPct val="90000"/>
                </a:lnSpc>
                <a:spcBef>
                  <a:spcPts val="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Through the affiliate network</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Provide a vision of the future</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Connect affiliates, creators, and partners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Offer information and referrals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Policy work (especially federal)</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Offer expertise on CP/disabilities, advocacy and moving policy, best practices, and innovation</a:t>
              </a:r>
            </a:p>
            <a:p>
              <a:pPr marL="114300" marR="0" lvl="1" indent="-114300" algn="l" rtl="0">
                <a:lnSpc>
                  <a:spcPct val="90000"/>
                </a:lnSpc>
                <a:spcBef>
                  <a:spcPts val="210"/>
                </a:spcBef>
                <a:spcAft>
                  <a:spcPts val="21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Education</a:t>
              </a:r>
            </a:p>
          </p:txBody>
        </p:sp>
        <p:sp>
          <p:nvSpPr>
            <p:cNvPr id="154" name="Shape 154"/>
            <p:cNvSpPr/>
            <p:nvPr/>
          </p:nvSpPr>
          <p:spPr>
            <a:xfrm>
              <a:off x="195672" y="1056600"/>
              <a:ext cx="2175954" cy="324720"/>
            </a:xfrm>
            <a:prstGeom prst="roundRect">
              <a:avLst>
                <a:gd name="adj" fmla="val 16667"/>
              </a:avLst>
            </a:prstGeom>
            <a:solidFill>
              <a:srgbClr val="EFA86C"/>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5" name="Shape 155"/>
            <p:cNvSpPr txBox="1"/>
            <p:nvPr/>
          </p:nvSpPr>
          <p:spPr>
            <a:xfrm>
              <a:off x="211525" y="1072451"/>
              <a:ext cx="2144251" cy="29301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How</a:t>
              </a:r>
            </a:p>
          </p:txBody>
        </p:sp>
        <p:sp>
          <p:nvSpPr>
            <p:cNvPr id="156" name="Shape 156"/>
            <p:cNvSpPr/>
            <p:nvPr/>
          </p:nvSpPr>
          <p:spPr>
            <a:xfrm>
              <a:off x="0" y="3796919"/>
              <a:ext cx="3913468" cy="277199"/>
            </a:xfrm>
            <a:prstGeom prst="rect">
              <a:avLst/>
            </a:prstGeom>
            <a:solidFill>
              <a:schemeClr val="lt1">
                <a:alpha val="89803"/>
              </a:schemeClr>
            </a:solidFill>
            <a:ln w="25400" cap="flat">
              <a:solidFill>
                <a:srgbClr val="F5BD9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7" name="Shape 157"/>
            <p:cNvSpPr/>
            <p:nvPr/>
          </p:nvSpPr>
          <p:spPr>
            <a:xfrm>
              <a:off x="195672" y="3634560"/>
              <a:ext cx="751780" cy="324720"/>
            </a:xfrm>
            <a:prstGeom prst="roundRect">
              <a:avLst>
                <a:gd name="adj" fmla="val 16667"/>
              </a:avLst>
            </a:prstGeom>
            <a:solidFill>
              <a:srgbClr val="F5BD9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8" name="Shape 158"/>
            <p:cNvSpPr txBox="1"/>
            <p:nvPr/>
          </p:nvSpPr>
          <p:spPr>
            <a:xfrm>
              <a:off x="211525" y="3650412"/>
              <a:ext cx="720077" cy="293016"/>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Funding</a:t>
              </a:r>
            </a:p>
          </p:txBody>
        </p:sp>
      </p:grpSp>
      <p:grpSp>
        <p:nvGrpSpPr>
          <p:cNvPr id="159" name="Shape 159"/>
          <p:cNvGrpSpPr/>
          <p:nvPr/>
        </p:nvGrpSpPr>
        <p:grpSpPr>
          <a:xfrm>
            <a:off x="5027232" y="1874241"/>
            <a:ext cx="3794257" cy="3967471"/>
            <a:chOff x="0" y="82664"/>
            <a:chExt cx="3794257" cy="3967471"/>
          </a:xfrm>
        </p:grpSpPr>
        <p:sp>
          <p:nvSpPr>
            <p:cNvPr id="160" name="Shape 160"/>
            <p:cNvSpPr/>
            <p:nvPr/>
          </p:nvSpPr>
          <p:spPr>
            <a:xfrm>
              <a:off x="0" y="274543"/>
              <a:ext cx="3794257" cy="327600"/>
            </a:xfrm>
            <a:prstGeom prst="rect">
              <a:avLst/>
            </a:prstGeom>
            <a:solidFill>
              <a:schemeClr val="lt1">
                <a:alpha val="89803"/>
              </a:schemeClr>
            </a:solidFill>
            <a:ln w="25400" cap="flat">
              <a:solidFill>
                <a:srgbClr val="124A54"/>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1" name="Shape 161"/>
            <p:cNvSpPr txBox="1"/>
            <p:nvPr/>
          </p:nvSpPr>
          <p:spPr>
            <a:xfrm>
              <a:off x="0" y="274543"/>
              <a:ext cx="3794257" cy="327600"/>
            </a:xfrm>
            <a:prstGeom prst="rect">
              <a:avLst/>
            </a:prstGeom>
            <a:noFill/>
            <a:ln>
              <a:noFill/>
            </a:ln>
          </p:spPr>
          <p:txBody>
            <a:bodyPr lIns="294475" tIns="229100" rIns="294475" bIns="99550" anchor="t" anchorCtr="0">
              <a:noAutofit/>
            </a:bodyPr>
            <a:lstStyle/>
            <a:p>
              <a:pPr marL="114300" marR="0" lvl="1" indent="-25400" algn="l" rtl="0">
                <a:lnSpc>
                  <a:spcPct val="90000"/>
                </a:lnSpc>
                <a:spcBef>
                  <a:spcPts val="0"/>
                </a:spcBef>
                <a:spcAft>
                  <a:spcPts val="210"/>
                </a:spcAft>
                <a:buClr>
                  <a:schemeClr val="dk1"/>
                </a:buClr>
                <a:buFont typeface="Trebuchet MS"/>
                <a:buNone/>
              </a:pPr>
              <a:endParaRPr sz="1400" b="0" i="0" u="none" strike="noStrike" cap="none" baseline="0">
                <a:solidFill>
                  <a:srgbClr val="FF0000"/>
                </a:solidFill>
                <a:latin typeface="Helvetica Neue"/>
                <a:ea typeface="Helvetica Neue"/>
                <a:cs typeface="Helvetica Neue"/>
                <a:sym typeface="Helvetica Neue"/>
              </a:endParaRPr>
            </a:p>
          </p:txBody>
        </p:sp>
        <p:sp>
          <p:nvSpPr>
            <p:cNvPr id="162" name="Shape 162"/>
            <p:cNvSpPr/>
            <p:nvPr/>
          </p:nvSpPr>
          <p:spPr>
            <a:xfrm flipH="1">
              <a:off x="189711" y="82664"/>
              <a:ext cx="691564" cy="383760"/>
            </a:xfrm>
            <a:prstGeom prst="roundRect">
              <a:avLst>
                <a:gd name="adj" fmla="val 16667"/>
              </a:avLst>
            </a:prstGeom>
            <a:solidFill>
              <a:srgbClr val="124A54"/>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3" name="Shape 163"/>
            <p:cNvSpPr txBox="1"/>
            <p:nvPr/>
          </p:nvSpPr>
          <p:spPr>
            <a:xfrm>
              <a:off x="208445" y="101397"/>
              <a:ext cx="654096"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68"/>
                </a:spcAft>
                <a:buSzPct val="25000"/>
                <a:buNone/>
              </a:pPr>
              <a:r>
                <a:rPr lang="en-US" sz="1050" b="1" i="0" u="none" strike="noStrike" cap="none" baseline="0">
                  <a:solidFill>
                    <a:schemeClr val="lt1"/>
                  </a:solidFill>
                  <a:latin typeface="Helvetica Neue"/>
                  <a:ea typeface="Helvetica Neue"/>
                  <a:cs typeface="Helvetica Neue"/>
                  <a:sym typeface="Helvetica Neue"/>
                </a:rPr>
                <a:t>Whom</a:t>
              </a:r>
            </a:p>
          </p:txBody>
        </p:sp>
        <p:sp>
          <p:nvSpPr>
            <p:cNvPr id="164" name="Shape 164"/>
            <p:cNvSpPr/>
            <p:nvPr/>
          </p:nvSpPr>
          <p:spPr>
            <a:xfrm>
              <a:off x="0" y="864224"/>
              <a:ext cx="3794257" cy="327600"/>
            </a:xfrm>
            <a:prstGeom prst="rect">
              <a:avLst/>
            </a:prstGeom>
            <a:solidFill>
              <a:schemeClr val="lt1">
                <a:alpha val="89803"/>
              </a:schemeClr>
            </a:solidFill>
            <a:ln w="25400" cap="flat">
              <a:solidFill>
                <a:srgbClr val="3D6C7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5" name="Shape 165"/>
            <p:cNvSpPr txBox="1"/>
            <p:nvPr/>
          </p:nvSpPr>
          <p:spPr>
            <a:xfrm>
              <a:off x="0" y="864224"/>
              <a:ext cx="3794257" cy="327600"/>
            </a:xfrm>
            <a:prstGeom prst="rect">
              <a:avLst/>
            </a:prstGeom>
            <a:noFill/>
            <a:ln>
              <a:noFill/>
            </a:ln>
          </p:spPr>
          <p:txBody>
            <a:bodyPr lIns="294475" tIns="229100" rIns="294475" bIns="78225" anchor="t" anchorCtr="0">
              <a:noAutofit/>
            </a:bodyPr>
            <a:lstStyle/>
            <a:p>
              <a:pPr marL="57150" marR="0" lvl="1" indent="12700" algn="l" rtl="0">
                <a:lnSpc>
                  <a:spcPct val="90000"/>
                </a:lnSpc>
                <a:spcBef>
                  <a:spcPts val="0"/>
                </a:spcBef>
                <a:spcAft>
                  <a:spcPts val="165"/>
                </a:spcAft>
                <a:buClr>
                  <a:schemeClr val="dk1"/>
                </a:buClr>
                <a:buFont typeface="Trebuchet MS"/>
                <a:buNone/>
              </a:pPr>
              <a:endParaRPr sz="1100" b="0" i="0" u="none" strike="noStrike" cap="none" baseline="0">
                <a:solidFill>
                  <a:schemeClr val="dk2"/>
                </a:solidFill>
                <a:latin typeface="Trebuchet MS"/>
                <a:ea typeface="Trebuchet MS"/>
                <a:cs typeface="Trebuchet MS"/>
                <a:sym typeface="Trebuchet MS"/>
              </a:endParaRPr>
            </a:p>
          </p:txBody>
        </p:sp>
        <p:sp>
          <p:nvSpPr>
            <p:cNvPr id="166" name="Shape 166"/>
            <p:cNvSpPr/>
            <p:nvPr/>
          </p:nvSpPr>
          <p:spPr>
            <a:xfrm>
              <a:off x="189711" y="672343"/>
              <a:ext cx="761016" cy="383760"/>
            </a:xfrm>
            <a:prstGeom prst="roundRect">
              <a:avLst>
                <a:gd name="adj" fmla="val 16667"/>
              </a:avLst>
            </a:prstGeom>
            <a:solidFill>
              <a:srgbClr val="3D6C7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7" name="Shape 167"/>
            <p:cNvSpPr txBox="1"/>
            <p:nvPr/>
          </p:nvSpPr>
          <p:spPr>
            <a:xfrm>
              <a:off x="208445" y="691077"/>
              <a:ext cx="723548"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420"/>
                </a:spcAft>
                <a:buSzPct val="25000"/>
                <a:buNone/>
              </a:pPr>
              <a:r>
                <a:rPr lang="en-US" sz="1200" b="1" i="0" u="none" strike="noStrike" cap="none" baseline="0">
                  <a:solidFill>
                    <a:schemeClr val="lt1"/>
                  </a:solidFill>
                  <a:latin typeface="Helvetica Neue"/>
                  <a:ea typeface="Helvetica Neue"/>
                  <a:cs typeface="Helvetica Neue"/>
                  <a:sym typeface="Helvetica Neue"/>
                </a:rPr>
                <a:t>Where</a:t>
              </a:r>
            </a:p>
          </p:txBody>
        </p:sp>
        <p:sp>
          <p:nvSpPr>
            <p:cNvPr id="168" name="Shape 168"/>
            <p:cNvSpPr/>
            <p:nvPr/>
          </p:nvSpPr>
          <p:spPr>
            <a:xfrm>
              <a:off x="0" y="1453904"/>
              <a:ext cx="3794257" cy="2006550"/>
            </a:xfrm>
            <a:prstGeom prst="rect">
              <a:avLst/>
            </a:prstGeom>
            <a:solidFill>
              <a:schemeClr val="lt1">
                <a:alpha val="89803"/>
              </a:schemeClr>
            </a:solidFill>
            <a:ln w="25400" cap="flat">
              <a:solidFill>
                <a:srgbClr val="7F818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9" name="Shape 169"/>
            <p:cNvSpPr txBox="1"/>
            <p:nvPr/>
          </p:nvSpPr>
          <p:spPr>
            <a:xfrm>
              <a:off x="0" y="1453904"/>
              <a:ext cx="3794257" cy="2006550"/>
            </a:xfrm>
            <a:prstGeom prst="rect">
              <a:avLst/>
            </a:prstGeom>
            <a:noFill/>
            <a:ln>
              <a:noFill/>
            </a:ln>
          </p:spPr>
          <p:txBody>
            <a:bodyPr lIns="294475" tIns="229100" rIns="294475" bIns="99550" anchor="t" anchorCtr="0">
              <a:noAutofit/>
            </a:bodyPr>
            <a:lstStyle/>
            <a:p>
              <a:pPr marL="114300" marR="0" lvl="1" indent="-114300" algn="l" rtl="0">
                <a:lnSpc>
                  <a:spcPct val="90000"/>
                </a:lnSpc>
                <a:spcBef>
                  <a:spcPts val="0"/>
                </a:spcBef>
                <a:spcAft>
                  <a:spcPts val="0"/>
                </a:spcAft>
                <a:buClr>
                  <a:srgbClr val="FF0000"/>
                </a:buClr>
                <a:buSzPct val="100000"/>
                <a:buFont typeface="Helvetica Neue"/>
                <a:buChar char="•"/>
              </a:pPr>
              <a:r>
                <a:rPr lang="en-US" sz="1400" b="0" i="0" u="none" strike="noStrike" cap="none" baseline="0">
                  <a:solidFill>
                    <a:srgbClr val="FF0000"/>
                  </a:solidFill>
                  <a:latin typeface="Helvetica Neue"/>
                  <a:ea typeface="Helvetica Neue"/>
                  <a:cs typeface="Helvetica Neue"/>
                  <a:sym typeface="Helvetica Neue"/>
                </a:rPr>
                <a:t>Connecting</a:t>
              </a:r>
              <a:r>
                <a:rPr lang="en-US" sz="1400" b="0" i="0" u="none" strike="noStrike" cap="none" baseline="0">
                  <a:solidFill>
                    <a:schemeClr val="dk1"/>
                  </a:solidFill>
                  <a:latin typeface="Helvetica Neue"/>
                  <a:ea typeface="Helvetica Neue"/>
                  <a:cs typeface="Helvetica Neue"/>
                  <a:sym typeface="Helvetica Neue"/>
                </a:rPr>
                <a:t> </a:t>
              </a:r>
              <a:r>
                <a:rPr lang="en-US" sz="1400" b="0" i="0" u="none" strike="noStrike" cap="none" baseline="0">
                  <a:solidFill>
                    <a:schemeClr val="dk2"/>
                  </a:solidFill>
                  <a:latin typeface="Helvetica Neue"/>
                  <a:ea typeface="Helvetica Neue"/>
                  <a:cs typeface="Helvetica Neue"/>
                  <a:sym typeface="Helvetica Neue"/>
                </a:rPr>
                <a:t>and serving affiliates</a:t>
              </a:r>
            </a:p>
            <a:p>
              <a:pPr marL="114300" marR="0" lvl="1" indent="-114300" algn="l" rtl="0">
                <a:lnSpc>
                  <a:spcPct val="90000"/>
                </a:lnSpc>
                <a:spcBef>
                  <a:spcPts val="210"/>
                </a:spcBef>
                <a:spcAft>
                  <a:spcPts val="0"/>
                </a:spcAft>
                <a:buClr>
                  <a:srgbClr val="FF0000"/>
                </a:buClr>
                <a:buSzPct val="100000"/>
                <a:buFont typeface="Helvetica Neue"/>
                <a:buChar char="•"/>
              </a:pPr>
              <a:r>
                <a:rPr lang="en-US" sz="1400" b="0" i="0" u="none" strike="noStrike" cap="none" baseline="0">
                  <a:solidFill>
                    <a:srgbClr val="FF0000"/>
                  </a:solidFill>
                  <a:latin typeface="Helvetica Neue"/>
                  <a:ea typeface="Helvetica Neue"/>
                  <a:cs typeface="Helvetica Neue"/>
                  <a:sym typeface="Helvetica Neue"/>
                </a:rPr>
                <a:t>Advancing comprehensive, positive policy change</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 </a:t>
              </a:r>
              <a:r>
                <a:rPr lang="en-US" sz="1400" b="0" i="0" u="none" strike="noStrike" cap="none" baseline="0">
                  <a:solidFill>
                    <a:srgbClr val="FF0000"/>
                  </a:solidFill>
                  <a:latin typeface="Helvetica Neue"/>
                  <a:ea typeface="Helvetica Neue"/>
                  <a:cs typeface="Helvetica Neue"/>
                  <a:sym typeface="Helvetica Neue"/>
                </a:rPr>
                <a:t>Advocacy (and self-advocacy) efforts</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 </a:t>
              </a:r>
              <a:r>
                <a:rPr lang="en-US" sz="1400" b="0" i="0" u="none" strike="noStrike" cap="none" baseline="0">
                  <a:solidFill>
                    <a:schemeClr val="dk2"/>
                  </a:solidFill>
                  <a:latin typeface="Helvetica Neue"/>
                  <a:ea typeface="Helvetica Neue"/>
                  <a:cs typeface="Helvetica Neue"/>
                  <a:sym typeface="Helvetica Neue"/>
                </a:rPr>
                <a:t>Legislative and regulatory action</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 </a:t>
              </a:r>
              <a:r>
                <a:rPr lang="en-US" sz="1400" b="1" i="0" u="none" strike="noStrike" cap="none" baseline="0">
                  <a:solidFill>
                    <a:srgbClr val="FF0000"/>
                  </a:solidFill>
                  <a:latin typeface="Helvetica Neue"/>
                  <a:ea typeface="Helvetica Neue"/>
                  <a:cs typeface="Helvetica Neue"/>
                  <a:sym typeface="Helvetica Neue"/>
                </a:rPr>
                <a:t>Life innovative technologies</a:t>
              </a:r>
            </a:p>
            <a:p>
              <a:pPr marL="114300" marR="0" lvl="1" indent="-114300" algn="l" rtl="0">
                <a:lnSpc>
                  <a:spcPct val="90000"/>
                </a:lnSpc>
                <a:spcBef>
                  <a:spcPts val="210"/>
                </a:spcBef>
                <a:spcAft>
                  <a:spcPts val="210"/>
                </a:spcAft>
                <a:buClr>
                  <a:srgbClr val="FF0000"/>
                </a:buClr>
                <a:buSzPct val="100000"/>
                <a:buFont typeface="Helvetica Neue"/>
                <a:buChar char="•"/>
              </a:pPr>
              <a:r>
                <a:rPr lang="en-US" sz="1400" b="0" i="0" u="none" strike="noStrike" cap="none" baseline="0">
                  <a:solidFill>
                    <a:srgbClr val="FF0000"/>
                  </a:solidFill>
                  <a:latin typeface="Helvetica Neue"/>
                  <a:ea typeface="Helvetica Neue"/>
                  <a:cs typeface="Helvetica Neue"/>
                  <a:sym typeface="Helvetica Neue"/>
                </a:rPr>
                <a:t>Centralized resource </a:t>
              </a:r>
              <a:r>
                <a:rPr lang="en-US" sz="1400" b="0" i="0" u="none" strike="noStrike" cap="none" baseline="0">
                  <a:solidFill>
                    <a:schemeClr val="dk2"/>
                  </a:solidFill>
                  <a:latin typeface="Helvetica Neue"/>
                  <a:ea typeface="Helvetica Neue"/>
                  <a:cs typeface="Helvetica Neue"/>
                  <a:sym typeface="Helvetica Neue"/>
                </a:rPr>
                <a:t>for expert information on CP</a:t>
              </a:r>
            </a:p>
          </p:txBody>
        </p:sp>
        <p:sp>
          <p:nvSpPr>
            <p:cNvPr id="170" name="Shape 170"/>
            <p:cNvSpPr/>
            <p:nvPr/>
          </p:nvSpPr>
          <p:spPr>
            <a:xfrm>
              <a:off x="189711" y="1262025"/>
              <a:ext cx="2381058" cy="383760"/>
            </a:xfrm>
            <a:prstGeom prst="roundRect">
              <a:avLst>
                <a:gd name="adj" fmla="val 16667"/>
              </a:avLst>
            </a:prstGeom>
            <a:solidFill>
              <a:srgbClr val="7F818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1" name="Shape 171"/>
            <p:cNvSpPr txBox="1"/>
            <p:nvPr/>
          </p:nvSpPr>
          <p:spPr>
            <a:xfrm>
              <a:off x="208445" y="1280758"/>
              <a:ext cx="2343591"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How</a:t>
              </a:r>
            </a:p>
          </p:txBody>
        </p:sp>
        <p:sp>
          <p:nvSpPr>
            <p:cNvPr id="172" name="Shape 172"/>
            <p:cNvSpPr/>
            <p:nvPr/>
          </p:nvSpPr>
          <p:spPr>
            <a:xfrm>
              <a:off x="0" y="3722535"/>
              <a:ext cx="3794257" cy="327600"/>
            </a:xfrm>
            <a:prstGeom prst="rect">
              <a:avLst/>
            </a:prstGeom>
            <a:solidFill>
              <a:schemeClr val="lt1">
                <a:alpha val="89803"/>
              </a:schemeClr>
            </a:solidFill>
            <a:ln w="25400" cap="flat">
              <a:solidFill>
                <a:srgbClr val="A7A7A7"/>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3" name="Shape 173"/>
            <p:cNvSpPr/>
            <p:nvPr/>
          </p:nvSpPr>
          <p:spPr>
            <a:xfrm>
              <a:off x="189711" y="3530655"/>
              <a:ext cx="728880" cy="383760"/>
            </a:xfrm>
            <a:prstGeom prst="roundRect">
              <a:avLst>
                <a:gd name="adj" fmla="val 16667"/>
              </a:avLst>
            </a:prstGeom>
            <a:solidFill>
              <a:srgbClr val="A7A7A7"/>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4" name="Shape 174"/>
            <p:cNvSpPr txBox="1"/>
            <p:nvPr/>
          </p:nvSpPr>
          <p:spPr>
            <a:xfrm>
              <a:off x="208445" y="3549389"/>
              <a:ext cx="691412"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85"/>
                </a:spcAft>
                <a:buSzPct val="25000"/>
                <a:buNone/>
              </a:pPr>
              <a:r>
                <a:rPr lang="en-US" sz="1100" b="0" i="0" u="none" strike="noStrike" cap="none" baseline="0">
                  <a:solidFill>
                    <a:schemeClr val="lt1"/>
                  </a:solidFill>
                  <a:latin typeface="Trebuchet MS"/>
                  <a:ea typeface="Trebuchet MS"/>
                  <a:cs typeface="Trebuchet MS"/>
                  <a:sym typeface="Trebuchet MS"/>
                </a:rPr>
                <a:t>Funding</a:t>
              </a:r>
            </a:p>
          </p:txBody>
        </p:sp>
      </p:grpSp>
      <p:sp>
        <p:nvSpPr>
          <p:cNvPr id="175" name="Shape 175"/>
          <p:cNvSpPr/>
          <p:nvPr/>
        </p:nvSpPr>
        <p:spPr>
          <a:xfrm>
            <a:off x="4429001" y="3768160"/>
            <a:ext cx="619222" cy="545806"/>
          </a:xfrm>
          <a:prstGeom prst="rightArrow">
            <a:avLst>
              <a:gd name="adj1" fmla="val 50000"/>
              <a:gd name="adj2" fmla="val 50000"/>
            </a:avLst>
          </a:prstGeom>
          <a:gradFill>
            <a:gsLst>
              <a:gs pos="0">
                <a:srgbClr val="FCE9D2"/>
              </a:gs>
              <a:gs pos="100000">
                <a:schemeClr val="accent2"/>
              </a:gs>
            </a:gsLst>
            <a:lin ang="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Tree>
  </p:cSld>
  <p:clrMapOvr>
    <a:masterClrMapping/>
  </p:clrMapOvr>
  <p:transition xmlns:p14="http://schemas.microsoft.com/office/powerpoint/2010/mai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78170" y="986654"/>
            <a:ext cx="8123504" cy="595895"/>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Helvetica Neue"/>
              <a:buNone/>
            </a:pPr>
            <a:r>
              <a:rPr lang="en-US" sz="3600" b="1" i="0" u="none" strike="noStrike" cap="none" baseline="0">
                <a:solidFill>
                  <a:schemeClr val="dk2"/>
                </a:solidFill>
                <a:latin typeface="Helvetica Neue"/>
                <a:ea typeface="Helvetica Neue"/>
                <a:cs typeface="Helvetica Neue"/>
                <a:sym typeface="Helvetica Neue"/>
              </a:rPr>
              <a:t>THE STRATEGIC SHIFT</a:t>
            </a:r>
          </a:p>
        </p:txBody>
      </p:sp>
      <p:grpSp>
        <p:nvGrpSpPr>
          <p:cNvPr id="182" name="Shape 182"/>
          <p:cNvGrpSpPr/>
          <p:nvPr/>
        </p:nvGrpSpPr>
        <p:grpSpPr>
          <a:xfrm>
            <a:off x="494541" y="1852911"/>
            <a:ext cx="3913468" cy="4010131"/>
            <a:chOff x="0" y="61334"/>
            <a:chExt cx="3913468" cy="4010131"/>
          </a:xfrm>
        </p:grpSpPr>
        <p:sp>
          <p:nvSpPr>
            <p:cNvPr id="183" name="Shape 183"/>
            <p:cNvSpPr/>
            <p:nvPr/>
          </p:nvSpPr>
          <p:spPr>
            <a:xfrm>
              <a:off x="0" y="312254"/>
              <a:ext cx="3913468" cy="428400"/>
            </a:xfrm>
            <a:prstGeom prst="rect">
              <a:avLst/>
            </a:prstGeom>
            <a:solidFill>
              <a:schemeClr val="lt1">
                <a:alpha val="89803"/>
              </a:schemeClr>
            </a:solidFill>
            <a:ln w="25400" cap="flat">
              <a:solidFill>
                <a:srgbClr val="DB891E"/>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4" name="Shape 184"/>
            <p:cNvSpPr txBox="1"/>
            <p:nvPr/>
          </p:nvSpPr>
          <p:spPr>
            <a:xfrm>
              <a:off x="0" y="312254"/>
              <a:ext cx="3913468" cy="428400"/>
            </a:xfrm>
            <a:prstGeom prst="rect">
              <a:avLst/>
            </a:prstGeom>
            <a:noFill/>
            <a:ln>
              <a:noFill/>
            </a:ln>
          </p:spPr>
          <p:txBody>
            <a:bodyPr lIns="303725" tIns="354075" rIns="303725" bIns="99550" anchor="t" anchorCtr="0">
              <a:noAutofit/>
            </a:bodyPr>
            <a:lstStyle/>
            <a:p>
              <a:pPr marL="114300" marR="0" lvl="1" indent="-25400" algn="l" rtl="0">
                <a:lnSpc>
                  <a:spcPct val="90000"/>
                </a:lnSpc>
                <a:spcBef>
                  <a:spcPts val="0"/>
                </a:spcBef>
                <a:spcAft>
                  <a:spcPts val="210"/>
                </a:spcAft>
                <a:buClr>
                  <a:schemeClr val="dk1"/>
                </a:buClr>
                <a:buFont typeface="Trebuchet MS"/>
                <a:buNone/>
              </a:pPr>
              <a:endParaRPr sz="1400" b="0" i="0" u="none" strike="noStrike" cap="none" baseline="0">
                <a:solidFill>
                  <a:schemeClr val="dk1"/>
                </a:solidFill>
                <a:latin typeface="Helvetica Neue"/>
                <a:ea typeface="Helvetica Neue"/>
                <a:cs typeface="Helvetica Neue"/>
                <a:sym typeface="Helvetica Neue"/>
              </a:endParaRPr>
            </a:p>
          </p:txBody>
        </p:sp>
        <p:sp>
          <p:nvSpPr>
            <p:cNvPr id="185" name="Shape 185"/>
            <p:cNvSpPr/>
            <p:nvPr/>
          </p:nvSpPr>
          <p:spPr>
            <a:xfrm flipH="1">
              <a:off x="195673" y="61334"/>
              <a:ext cx="714880" cy="501840"/>
            </a:xfrm>
            <a:prstGeom prst="roundRect">
              <a:avLst>
                <a:gd name="adj" fmla="val 16667"/>
              </a:avLst>
            </a:prstGeom>
            <a:solidFill>
              <a:srgbClr val="DB891E"/>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6" name="Shape 186"/>
            <p:cNvSpPr txBox="1"/>
            <p:nvPr/>
          </p:nvSpPr>
          <p:spPr>
            <a:xfrm>
              <a:off x="220170" y="85832"/>
              <a:ext cx="665884"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368"/>
                </a:spcAft>
                <a:buSzPct val="25000"/>
                <a:buNone/>
              </a:pPr>
              <a:r>
                <a:rPr lang="en-US" sz="1050" b="1" i="0" u="none" strike="noStrike" cap="none" baseline="0">
                  <a:solidFill>
                    <a:schemeClr val="lt1"/>
                  </a:solidFill>
                  <a:latin typeface="Helvetica Neue"/>
                  <a:ea typeface="Helvetica Neue"/>
                  <a:cs typeface="Helvetica Neue"/>
                  <a:sym typeface="Helvetica Neue"/>
                </a:rPr>
                <a:t>Whom</a:t>
              </a:r>
            </a:p>
          </p:txBody>
        </p:sp>
        <p:sp>
          <p:nvSpPr>
            <p:cNvPr id="187" name="Shape 187"/>
            <p:cNvSpPr/>
            <p:nvPr/>
          </p:nvSpPr>
          <p:spPr>
            <a:xfrm>
              <a:off x="0" y="1083374"/>
              <a:ext cx="3913468" cy="428400"/>
            </a:xfrm>
            <a:prstGeom prst="rect">
              <a:avLst/>
            </a:prstGeom>
            <a:solidFill>
              <a:schemeClr val="lt1">
                <a:alpha val="89803"/>
              </a:schemeClr>
            </a:solidFill>
            <a:ln w="25400" cap="flat">
              <a:solidFill>
                <a:srgbClr val="E7974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8" name="Shape 188"/>
            <p:cNvSpPr txBox="1"/>
            <p:nvPr/>
          </p:nvSpPr>
          <p:spPr>
            <a:xfrm>
              <a:off x="0" y="1083374"/>
              <a:ext cx="3913468" cy="428400"/>
            </a:xfrm>
            <a:prstGeom prst="rect">
              <a:avLst/>
            </a:prstGeom>
            <a:noFill/>
            <a:ln>
              <a:noFill/>
            </a:ln>
          </p:spPr>
          <p:txBody>
            <a:bodyPr lIns="303725" tIns="354075" rIns="303725" bIns="120900" anchor="t" anchorCtr="0">
              <a:noAutofit/>
            </a:bodyPr>
            <a:lstStyle/>
            <a:p>
              <a:pPr marL="171450" marR="0" lvl="1" indent="-63500" algn="l" rtl="0">
                <a:lnSpc>
                  <a:spcPct val="90000"/>
                </a:lnSpc>
                <a:spcBef>
                  <a:spcPts val="0"/>
                </a:spcBef>
                <a:spcAft>
                  <a:spcPts val="255"/>
                </a:spcAft>
                <a:buClr>
                  <a:schemeClr val="dk1"/>
                </a:buClr>
                <a:buFont typeface="Trebuchet MS"/>
                <a:buNone/>
              </a:pPr>
              <a:endParaRPr sz="1700" b="0" i="0" u="none" strike="noStrike" cap="none" baseline="0">
                <a:solidFill>
                  <a:schemeClr val="dk1"/>
                </a:solidFill>
                <a:latin typeface="Trebuchet MS"/>
                <a:ea typeface="Trebuchet MS"/>
                <a:cs typeface="Trebuchet MS"/>
                <a:sym typeface="Trebuchet MS"/>
              </a:endParaRPr>
            </a:p>
          </p:txBody>
        </p:sp>
        <p:sp>
          <p:nvSpPr>
            <p:cNvPr id="189" name="Shape 189"/>
            <p:cNvSpPr/>
            <p:nvPr/>
          </p:nvSpPr>
          <p:spPr>
            <a:xfrm>
              <a:off x="195672" y="832454"/>
              <a:ext cx="753697" cy="501840"/>
            </a:xfrm>
            <a:prstGeom prst="roundRect">
              <a:avLst>
                <a:gd name="adj" fmla="val 16667"/>
              </a:avLst>
            </a:prstGeom>
            <a:solidFill>
              <a:srgbClr val="E79743"/>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0" name="Shape 190"/>
            <p:cNvSpPr txBox="1"/>
            <p:nvPr/>
          </p:nvSpPr>
          <p:spPr>
            <a:xfrm>
              <a:off x="220170" y="856951"/>
              <a:ext cx="704702"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420"/>
                </a:spcAft>
                <a:buSzPct val="25000"/>
                <a:buNone/>
              </a:pPr>
              <a:r>
                <a:rPr lang="en-US" sz="1200" b="1" i="0" u="none" strike="noStrike" cap="none" baseline="0">
                  <a:solidFill>
                    <a:schemeClr val="lt1"/>
                  </a:solidFill>
                  <a:latin typeface="Helvetica Neue"/>
                  <a:ea typeface="Helvetica Neue"/>
                  <a:cs typeface="Helvetica Neue"/>
                  <a:sym typeface="Helvetica Neue"/>
                </a:rPr>
                <a:t>Where</a:t>
              </a:r>
            </a:p>
          </p:txBody>
        </p:sp>
        <p:sp>
          <p:nvSpPr>
            <p:cNvPr id="191" name="Shape 191"/>
            <p:cNvSpPr/>
            <p:nvPr/>
          </p:nvSpPr>
          <p:spPr>
            <a:xfrm>
              <a:off x="0" y="1854493"/>
              <a:ext cx="3913468" cy="428400"/>
            </a:xfrm>
            <a:prstGeom prst="rect">
              <a:avLst/>
            </a:prstGeom>
            <a:solidFill>
              <a:schemeClr val="lt1">
                <a:alpha val="89803"/>
              </a:schemeClr>
            </a:solidFill>
            <a:ln w="25400" cap="flat">
              <a:solidFill>
                <a:srgbClr val="EFA86C"/>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2" name="Shape 192"/>
            <p:cNvSpPr/>
            <p:nvPr/>
          </p:nvSpPr>
          <p:spPr>
            <a:xfrm>
              <a:off x="195672" y="1603574"/>
              <a:ext cx="746685" cy="501840"/>
            </a:xfrm>
            <a:prstGeom prst="roundRect">
              <a:avLst>
                <a:gd name="adj" fmla="val 16667"/>
              </a:avLst>
            </a:prstGeom>
            <a:solidFill>
              <a:srgbClr val="EFA86C"/>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3" name="Shape 193"/>
            <p:cNvSpPr txBox="1"/>
            <p:nvPr/>
          </p:nvSpPr>
          <p:spPr>
            <a:xfrm>
              <a:off x="220170" y="1628071"/>
              <a:ext cx="697689"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595"/>
                </a:spcAft>
                <a:buSzPct val="25000"/>
                <a:buNone/>
              </a:pPr>
              <a:r>
                <a:rPr lang="en-US" sz="1700" b="0" i="0" u="none" strike="noStrike" cap="none" baseline="0">
                  <a:solidFill>
                    <a:schemeClr val="lt1"/>
                  </a:solidFill>
                  <a:latin typeface="Trebuchet MS"/>
                  <a:ea typeface="Trebuchet MS"/>
                  <a:cs typeface="Trebuchet MS"/>
                  <a:sym typeface="Trebuchet MS"/>
                </a:rPr>
                <a:t>How</a:t>
              </a:r>
            </a:p>
          </p:txBody>
        </p:sp>
        <p:sp>
          <p:nvSpPr>
            <p:cNvPr id="194" name="Shape 194"/>
            <p:cNvSpPr/>
            <p:nvPr/>
          </p:nvSpPr>
          <p:spPr>
            <a:xfrm>
              <a:off x="0" y="2625615"/>
              <a:ext cx="3913468" cy="1445850"/>
            </a:xfrm>
            <a:prstGeom prst="rect">
              <a:avLst/>
            </a:prstGeom>
            <a:solidFill>
              <a:schemeClr val="lt1">
                <a:alpha val="89803"/>
              </a:schemeClr>
            </a:solidFill>
            <a:ln w="25400" cap="flat">
              <a:solidFill>
                <a:srgbClr val="F5BD9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5" name="Shape 195"/>
            <p:cNvSpPr txBox="1"/>
            <p:nvPr/>
          </p:nvSpPr>
          <p:spPr>
            <a:xfrm>
              <a:off x="0" y="2625615"/>
              <a:ext cx="3913468" cy="1445850"/>
            </a:xfrm>
            <a:prstGeom prst="rect">
              <a:avLst/>
            </a:prstGeom>
            <a:noFill/>
            <a:ln>
              <a:noFill/>
            </a:ln>
          </p:spPr>
          <p:txBody>
            <a:bodyPr lIns="303725" tIns="354075" rIns="303725" bIns="99550" anchor="t" anchorCtr="0">
              <a:noAutofit/>
            </a:bodyPr>
            <a:lstStyle/>
            <a:p>
              <a:pPr marL="114300" marR="0" lvl="1" indent="-114300" algn="l" rtl="0">
                <a:lnSpc>
                  <a:spcPct val="90000"/>
                </a:lnSpc>
                <a:spcBef>
                  <a:spcPts val="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55% of total revenue: affiliate dues </a:t>
              </a:r>
            </a:p>
            <a:p>
              <a:pPr marL="114300" marR="0" lvl="1" indent="-114300" algn="l" rtl="0">
                <a:lnSpc>
                  <a:spcPct val="90000"/>
                </a:lnSpc>
                <a:spcBef>
                  <a:spcPts val="210"/>
                </a:spcBef>
                <a:spcAft>
                  <a:spcPts val="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The remaining 45%:  variety of sources; funds raised by the organization, revenue from</a:t>
              </a:r>
            </a:p>
            <a:p>
              <a:pPr marL="114300" marR="0" lvl="1" indent="-114300" algn="l" rtl="0">
                <a:lnSpc>
                  <a:spcPct val="90000"/>
                </a:lnSpc>
                <a:spcBef>
                  <a:spcPts val="210"/>
                </a:spcBef>
                <a:spcAft>
                  <a:spcPts val="210"/>
                </a:spcAft>
                <a:buClr>
                  <a:schemeClr val="dk1"/>
                </a:buClr>
                <a:buSzPct val="100000"/>
                <a:buFont typeface="Helvetica Neue"/>
                <a:buChar char="•"/>
              </a:pPr>
              <a:r>
                <a:rPr lang="en-US" sz="1400" b="0" i="0" u="none" strike="noStrike" cap="none" baseline="0">
                  <a:solidFill>
                    <a:schemeClr val="dk1"/>
                  </a:solidFill>
                  <a:latin typeface="Helvetica Neue"/>
                  <a:ea typeface="Helvetica Neue"/>
                  <a:cs typeface="Helvetica Neue"/>
                  <a:sym typeface="Helvetica Neue"/>
                </a:rPr>
                <a:t>the endowment etc.</a:t>
              </a:r>
            </a:p>
          </p:txBody>
        </p:sp>
        <p:sp>
          <p:nvSpPr>
            <p:cNvPr id="196" name="Shape 196"/>
            <p:cNvSpPr/>
            <p:nvPr/>
          </p:nvSpPr>
          <p:spPr>
            <a:xfrm>
              <a:off x="195672" y="2374694"/>
              <a:ext cx="2527696" cy="501840"/>
            </a:xfrm>
            <a:prstGeom prst="roundRect">
              <a:avLst>
                <a:gd name="adj" fmla="val 16667"/>
              </a:avLst>
            </a:prstGeom>
            <a:solidFill>
              <a:srgbClr val="F5BD9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7" name="Shape 197"/>
            <p:cNvSpPr txBox="1"/>
            <p:nvPr/>
          </p:nvSpPr>
          <p:spPr>
            <a:xfrm>
              <a:off x="220170" y="2399192"/>
              <a:ext cx="2478701" cy="452844"/>
            </a:xfrm>
            <a:prstGeom prst="rect">
              <a:avLst/>
            </a:prstGeom>
            <a:noFill/>
            <a:ln>
              <a:noFill/>
            </a:ln>
          </p:spPr>
          <p:txBody>
            <a:bodyPr lIns="103525" tIns="0" rIns="10352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Funding</a:t>
              </a:r>
            </a:p>
          </p:txBody>
        </p:sp>
      </p:grpSp>
      <p:grpSp>
        <p:nvGrpSpPr>
          <p:cNvPr id="198" name="Shape 198"/>
          <p:cNvGrpSpPr/>
          <p:nvPr/>
        </p:nvGrpSpPr>
        <p:grpSpPr>
          <a:xfrm>
            <a:off x="5027232" y="1915191"/>
            <a:ext cx="3794257" cy="3885570"/>
            <a:chOff x="0" y="123614"/>
            <a:chExt cx="3794257" cy="3885570"/>
          </a:xfrm>
        </p:grpSpPr>
        <p:sp>
          <p:nvSpPr>
            <p:cNvPr id="199" name="Shape 199"/>
            <p:cNvSpPr/>
            <p:nvPr/>
          </p:nvSpPr>
          <p:spPr>
            <a:xfrm>
              <a:off x="0" y="315493"/>
              <a:ext cx="3794257" cy="327600"/>
            </a:xfrm>
            <a:prstGeom prst="rect">
              <a:avLst/>
            </a:prstGeom>
            <a:solidFill>
              <a:schemeClr val="lt1">
                <a:alpha val="89803"/>
              </a:schemeClr>
            </a:solidFill>
            <a:ln w="25400" cap="flat">
              <a:solidFill>
                <a:srgbClr val="124A54"/>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0" name="Shape 200"/>
            <p:cNvSpPr txBox="1"/>
            <p:nvPr/>
          </p:nvSpPr>
          <p:spPr>
            <a:xfrm>
              <a:off x="0" y="315493"/>
              <a:ext cx="3794257" cy="327600"/>
            </a:xfrm>
            <a:prstGeom prst="rect">
              <a:avLst/>
            </a:prstGeom>
            <a:noFill/>
            <a:ln>
              <a:noFill/>
            </a:ln>
          </p:spPr>
          <p:txBody>
            <a:bodyPr lIns="294475" tIns="270750" rIns="294475" bIns="99550" anchor="t" anchorCtr="0">
              <a:noAutofit/>
            </a:bodyPr>
            <a:lstStyle/>
            <a:p>
              <a:pPr marL="114300" marR="0" lvl="1" indent="-25400" algn="l" rtl="0">
                <a:lnSpc>
                  <a:spcPct val="90000"/>
                </a:lnSpc>
                <a:spcBef>
                  <a:spcPts val="0"/>
                </a:spcBef>
                <a:spcAft>
                  <a:spcPts val="210"/>
                </a:spcAft>
                <a:buClr>
                  <a:schemeClr val="dk1"/>
                </a:buClr>
                <a:buFont typeface="Trebuchet MS"/>
                <a:buNone/>
              </a:pPr>
              <a:endParaRPr sz="1400" b="0" i="0" u="none" strike="noStrike" cap="none" baseline="0">
                <a:solidFill>
                  <a:srgbClr val="FF0000"/>
                </a:solidFill>
                <a:latin typeface="Helvetica Neue"/>
                <a:ea typeface="Helvetica Neue"/>
                <a:cs typeface="Helvetica Neue"/>
                <a:sym typeface="Helvetica Neue"/>
              </a:endParaRPr>
            </a:p>
          </p:txBody>
        </p:sp>
        <p:sp>
          <p:nvSpPr>
            <p:cNvPr id="201" name="Shape 201"/>
            <p:cNvSpPr/>
            <p:nvPr/>
          </p:nvSpPr>
          <p:spPr>
            <a:xfrm flipH="1">
              <a:off x="189711" y="123614"/>
              <a:ext cx="691564" cy="383760"/>
            </a:xfrm>
            <a:prstGeom prst="roundRect">
              <a:avLst>
                <a:gd name="adj" fmla="val 16667"/>
              </a:avLst>
            </a:prstGeom>
            <a:solidFill>
              <a:srgbClr val="124A54"/>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2" name="Shape 202"/>
            <p:cNvSpPr txBox="1"/>
            <p:nvPr/>
          </p:nvSpPr>
          <p:spPr>
            <a:xfrm>
              <a:off x="208445" y="142347"/>
              <a:ext cx="654096"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368"/>
                </a:spcAft>
                <a:buSzPct val="25000"/>
                <a:buNone/>
              </a:pPr>
              <a:r>
                <a:rPr lang="en-US" sz="1050" b="1" i="0" u="none" strike="noStrike" cap="none" baseline="0">
                  <a:solidFill>
                    <a:schemeClr val="lt1"/>
                  </a:solidFill>
                  <a:latin typeface="Helvetica Neue"/>
                  <a:ea typeface="Helvetica Neue"/>
                  <a:cs typeface="Helvetica Neue"/>
                  <a:sym typeface="Helvetica Neue"/>
                </a:rPr>
                <a:t>Whom</a:t>
              </a:r>
            </a:p>
          </p:txBody>
        </p:sp>
        <p:sp>
          <p:nvSpPr>
            <p:cNvPr id="203" name="Shape 203"/>
            <p:cNvSpPr/>
            <p:nvPr/>
          </p:nvSpPr>
          <p:spPr>
            <a:xfrm>
              <a:off x="0" y="905174"/>
              <a:ext cx="3794257" cy="327600"/>
            </a:xfrm>
            <a:prstGeom prst="rect">
              <a:avLst/>
            </a:prstGeom>
            <a:solidFill>
              <a:schemeClr val="lt1">
                <a:alpha val="89803"/>
              </a:schemeClr>
            </a:solidFill>
            <a:ln w="25400" cap="flat">
              <a:solidFill>
                <a:srgbClr val="3D6C76"/>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4" name="Shape 204"/>
            <p:cNvSpPr txBox="1"/>
            <p:nvPr/>
          </p:nvSpPr>
          <p:spPr>
            <a:xfrm>
              <a:off x="0" y="905174"/>
              <a:ext cx="3794257" cy="327600"/>
            </a:xfrm>
            <a:prstGeom prst="rect">
              <a:avLst/>
            </a:prstGeom>
            <a:noFill/>
            <a:ln>
              <a:noFill/>
            </a:ln>
          </p:spPr>
          <p:txBody>
            <a:bodyPr lIns="294475" tIns="270750" rIns="294475" bIns="92450" anchor="t" anchorCtr="0">
              <a:noAutofit/>
            </a:bodyPr>
            <a:lstStyle/>
            <a:p>
              <a:pPr marL="114300" marR="0" lvl="1" indent="-31750" algn="l" rtl="0">
                <a:lnSpc>
                  <a:spcPct val="90000"/>
                </a:lnSpc>
                <a:spcBef>
                  <a:spcPts val="0"/>
                </a:spcBef>
                <a:spcAft>
                  <a:spcPts val="195"/>
                </a:spcAft>
                <a:buClr>
                  <a:schemeClr val="dk1"/>
                </a:buClr>
                <a:buFont typeface="Trebuchet MS"/>
                <a:buNone/>
              </a:pPr>
              <a:endParaRPr sz="1300" b="0" i="0" u="none" strike="noStrike" cap="none" baseline="0">
                <a:solidFill>
                  <a:schemeClr val="dk2"/>
                </a:solidFill>
                <a:latin typeface="Trebuchet MS"/>
                <a:ea typeface="Trebuchet MS"/>
                <a:cs typeface="Trebuchet MS"/>
                <a:sym typeface="Trebuchet MS"/>
              </a:endParaRPr>
            </a:p>
          </p:txBody>
        </p:sp>
        <p:sp>
          <p:nvSpPr>
            <p:cNvPr id="205" name="Shape 205"/>
            <p:cNvSpPr/>
            <p:nvPr/>
          </p:nvSpPr>
          <p:spPr>
            <a:xfrm>
              <a:off x="189711" y="713293"/>
              <a:ext cx="761016" cy="383760"/>
            </a:xfrm>
            <a:prstGeom prst="roundRect">
              <a:avLst>
                <a:gd name="adj" fmla="val 16667"/>
              </a:avLst>
            </a:prstGeom>
            <a:solidFill>
              <a:srgbClr val="3D6C76"/>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6" name="Shape 206"/>
            <p:cNvSpPr txBox="1"/>
            <p:nvPr/>
          </p:nvSpPr>
          <p:spPr>
            <a:xfrm>
              <a:off x="208445" y="732027"/>
              <a:ext cx="723548"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420"/>
                </a:spcAft>
                <a:buSzPct val="25000"/>
                <a:buNone/>
              </a:pPr>
              <a:r>
                <a:rPr lang="en-US" sz="1200" b="1" i="0" u="none" strike="noStrike" cap="none" baseline="0">
                  <a:solidFill>
                    <a:schemeClr val="lt1"/>
                  </a:solidFill>
                  <a:latin typeface="Helvetica Neue"/>
                  <a:ea typeface="Helvetica Neue"/>
                  <a:cs typeface="Helvetica Neue"/>
                  <a:sym typeface="Helvetica Neue"/>
                </a:rPr>
                <a:t>Where</a:t>
              </a:r>
            </a:p>
          </p:txBody>
        </p:sp>
        <p:sp>
          <p:nvSpPr>
            <p:cNvPr id="207" name="Shape 207"/>
            <p:cNvSpPr/>
            <p:nvPr/>
          </p:nvSpPr>
          <p:spPr>
            <a:xfrm>
              <a:off x="0" y="1494854"/>
              <a:ext cx="3794257" cy="327600"/>
            </a:xfrm>
            <a:prstGeom prst="rect">
              <a:avLst/>
            </a:prstGeom>
            <a:solidFill>
              <a:schemeClr val="lt1">
                <a:alpha val="89803"/>
              </a:schemeClr>
            </a:solidFill>
            <a:ln w="25400" cap="flat">
              <a:solidFill>
                <a:srgbClr val="7F818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8" name="Shape 208"/>
            <p:cNvSpPr/>
            <p:nvPr/>
          </p:nvSpPr>
          <p:spPr>
            <a:xfrm>
              <a:off x="189711" y="1302974"/>
              <a:ext cx="723940" cy="383760"/>
            </a:xfrm>
            <a:prstGeom prst="roundRect">
              <a:avLst>
                <a:gd name="adj" fmla="val 16667"/>
              </a:avLst>
            </a:prstGeom>
            <a:solidFill>
              <a:srgbClr val="7F8181"/>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9" name="Shape 209"/>
            <p:cNvSpPr txBox="1"/>
            <p:nvPr/>
          </p:nvSpPr>
          <p:spPr>
            <a:xfrm>
              <a:off x="208445" y="1321708"/>
              <a:ext cx="686472"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455"/>
                </a:spcAft>
                <a:buSzPct val="25000"/>
                <a:buNone/>
              </a:pPr>
              <a:r>
                <a:rPr lang="en-US" sz="1300" b="0" i="0" u="none" strike="noStrike" cap="none" baseline="0">
                  <a:solidFill>
                    <a:schemeClr val="lt1"/>
                  </a:solidFill>
                  <a:latin typeface="Trebuchet MS"/>
                  <a:ea typeface="Trebuchet MS"/>
                  <a:cs typeface="Trebuchet MS"/>
                  <a:sym typeface="Trebuchet MS"/>
                </a:rPr>
                <a:t>How</a:t>
              </a:r>
            </a:p>
          </p:txBody>
        </p:sp>
        <p:sp>
          <p:nvSpPr>
            <p:cNvPr id="210" name="Shape 210"/>
            <p:cNvSpPr/>
            <p:nvPr/>
          </p:nvSpPr>
          <p:spPr>
            <a:xfrm>
              <a:off x="0" y="2084534"/>
              <a:ext cx="3794257" cy="1924650"/>
            </a:xfrm>
            <a:prstGeom prst="rect">
              <a:avLst/>
            </a:prstGeom>
            <a:solidFill>
              <a:schemeClr val="lt1">
                <a:alpha val="89803"/>
              </a:schemeClr>
            </a:solidFill>
            <a:ln w="25400" cap="flat">
              <a:solidFill>
                <a:srgbClr val="A7A7A7"/>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11" name="Shape 211"/>
            <p:cNvSpPr txBox="1"/>
            <p:nvPr/>
          </p:nvSpPr>
          <p:spPr>
            <a:xfrm>
              <a:off x="0" y="2084534"/>
              <a:ext cx="3794257" cy="1924650"/>
            </a:xfrm>
            <a:prstGeom prst="rect">
              <a:avLst/>
            </a:prstGeom>
            <a:noFill/>
            <a:ln>
              <a:noFill/>
            </a:ln>
          </p:spPr>
          <p:txBody>
            <a:bodyPr lIns="294475" tIns="270750" rIns="294475" bIns="92450" anchor="t" anchorCtr="0">
              <a:noAutofit/>
            </a:bodyPr>
            <a:lstStyle/>
            <a:p>
              <a:pPr marL="114300" marR="0" lvl="1" indent="-114300" algn="l" rtl="0">
                <a:lnSpc>
                  <a:spcPct val="90000"/>
                </a:lnSpc>
                <a:spcBef>
                  <a:spcPts val="0"/>
                </a:spcBef>
                <a:spcAft>
                  <a:spcPts val="0"/>
                </a:spcAft>
                <a:buClr>
                  <a:srgbClr val="00535D"/>
                </a:buClr>
                <a:buSzPct val="100000"/>
                <a:buFont typeface="Trebuchet MS"/>
                <a:buChar char="•"/>
              </a:pPr>
              <a:r>
                <a:rPr lang="en-US" sz="1300" b="0" i="0" u="none" strike="noStrike" cap="none" baseline="0">
                  <a:solidFill>
                    <a:srgbClr val="00535D"/>
                  </a:solidFill>
                  <a:latin typeface="Trebuchet MS"/>
                  <a:ea typeface="Trebuchet MS"/>
                  <a:cs typeface="Trebuchet MS"/>
                  <a:sym typeface="Trebuchet MS"/>
                </a:rPr>
                <a:t>Affiliate dues</a:t>
              </a:r>
            </a:p>
            <a:p>
              <a:pPr marL="114300" marR="0" lvl="1" indent="-114300" algn="l" rtl="0">
                <a:lnSpc>
                  <a:spcPct val="90000"/>
                </a:lnSpc>
                <a:spcBef>
                  <a:spcPts val="195"/>
                </a:spcBef>
                <a:spcAft>
                  <a:spcPts val="0"/>
                </a:spcAft>
                <a:buClr>
                  <a:srgbClr val="FF0000"/>
                </a:buClr>
                <a:buSzPct val="100000"/>
                <a:buFont typeface="Trebuchet MS"/>
                <a:buChar char="•"/>
              </a:pPr>
              <a:r>
                <a:rPr lang="en-US" sz="1300" b="0" i="0" u="none" strike="noStrike" cap="none" baseline="0">
                  <a:solidFill>
                    <a:srgbClr val="FF0000"/>
                  </a:solidFill>
                  <a:latin typeface="Trebuchet MS"/>
                  <a:ea typeface="Trebuchet MS"/>
                  <a:cs typeface="Trebuchet MS"/>
                  <a:sym typeface="Trebuchet MS"/>
                </a:rPr>
                <a:t>Individual and family membership dues</a:t>
              </a:r>
            </a:p>
            <a:p>
              <a:pPr marL="114300" marR="0" lvl="1" indent="-114300" algn="l" rtl="0">
                <a:lnSpc>
                  <a:spcPct val="90000"/>
                </a:lnSpc>
                <a:spcBef>
                  <a:spcPts val="195"/>
                </a:spcBef>
                <a:spcAft>
                  <a:spcPts val="0"/>
                </a:spcAft>
                <a:buClr>
                  <a:schemeClr val="accent2"/>
                </a:buClr>
                <a:buSzPct val="100000"/>
                <a:buFont typeface="Trebuchet MS"/>
                <a:buChar char="•"/>
              </a:pPr>
              <a:r>
                <a:rPr lang="en-US" sz="1300" b="0" i="0" u="none" strike="noStrike" cap="none" baseline="0">
                  <a:solidFill>
                    <a:schemeClr val="accent2"/>
                  </a:solidFill>
                  <a:latin typeface="Trebuchet MS"/>
                  <a:ea typeface="Trebuchet MS"/>
                  <a:cs typeface="Trebuchet MS"/>
                  <a:sym typeface="Trebuchet MS"/>
                </a:rPr>
                <a:t>Individual contributions</a:t>
              </a:r>
            </a:p>
            <a:p>
              <a:pPr marL="114300" marR="0" lvl="1" indent="-114300" algn="l" rtl="0">
                <a:lnSpc>
                  <a:spcPct val="90000"/>
                </a:lnSpc>
                <a:spcBef>
                  <a:spcPts val="195"/>
                </a:spcBef>
                <a:spcAft>
                  <a:spcPts val="0"/>
                </a:spcAft>
                <a:buClr>
                  <a:srgbClr val="FF0000"/>
                </a:buClr>
                <a:buSzPct val="100000"/>
                <a:buFont typeface="Trebuchet MS"/>
                <a:buChar char="•"/>
              </a:pPr>
              <a:r>
                <a:rPr lang="en-US" sz="1300" b="0" i="0" u="none" strike="noStrike" cap="none" baseline="0">
                  <a:solidFill>
                    <a:srgbClr val="FF0000"/>
                  </a:solidFill>
                  <a:latin typeface="Trebuchet MS"/>
                  <a:ea typeface="Trebuchet MS"/>
                  <a:cs typeface="Trebuchet MS"/>
                  <a:sym typeface="Trebuchet MS"/>
                </a:rPr>
                <a:t>Support from corporate partners</a:t>
              </a:r>
            </a:p>
            <a:p>
              <a:pPr marL="114300" marR="0" lvl="1" indent="-114300" algn="l" rtl="0">
                <a:lnSpc>
                  <a:spcPct val="90000"/>
                </a:lnSpc>
                <a:spcBef>
                  <a:spcPts val="195"/>
                </a:spcBef>
                <a:spcAft>
                  <a:spcPts val="0"/>
                </a:spcAft>
                <a:buClr>
                  <a:srgbClr val="FF0000"/>
                </a:buClr>
                <a:buSzPct val="100000"/>
                <a:buFont typeface="Trebuchet MS"/>
                <a:buChar char="•"/>
              </a:pPr>
              <a:r>
                <a:rPr lang="en-US" sz="1300" b="0" i="0" u="none" strike="noStrike" cap="none" baseline="0">
                  <a:solidFill>
                    <a:srgbClr val="FF0000"/>
                  </a:solidFill>
                  <a:latin typeface="Trebuchet MS"/>
                  <a:ea typeface="Trebuchet MS"/>
                  <a:cs typeface="Trebuchet MS"/>
                  <a:sym typeface="Trebuchet MS"/>
                </a:rPr>
                <a:t>Philanthropic grants to support innovation and advocacy</a:t>
              </a:r>
            </a:p>
            <a:p>
              <a:pPr marL="114300" marR="0" lvl="1" indent="-114300" algn="l" rtl="0">
                <a:lnSpc>
                  <a:spcPct val="90000"/>
                </a:lnSpc>
                <a:spcBef>
                  <a:spcPts val="195"/>
                </a:spcBef>
                <a:spcAft>
                  <a:spcPts val="195"/>
                </a:spcAft>
                <a:buClr>
                  <a:srgbClr val="FF0000"/>
                </a:buClr>
                <a:buSzPct val="100000"/>
                <a:buFont typeface="Trebuchet MS"/>
                <a:buChar char="•"/>
              </a:pPr>
              <a:r>
                <a:rPr lang="en-US" sz="1300" b="0" i="0" u="none" strike="noStrike" cap="none" baseline="0">
                  <a:solidFill>
                    <a:srgbClr val="FF0000"/>
                  </a:solidFill>
                  <a:latin typeface="Trebuchet MS"/>
                  <a:ea typeface="Trebuchet MS"/>
                  <a:cs typeface="Trebuchet MS"/>
                  <a:sym typeface="Trebuchet MS"/>
                </a:rPr>
                <a:t>Events (conference, regional convenings, Steptember)</a:t>
              </a:r>
            </a:p>
          </p:txBody>
        </p:sp>
        <p:sp>
          <p:nvSpPr>
            <p:cNvPr id="212" name="Shape 212"/>
            <p:cNvSpPr/>
            <p:nvPr/>
          </p:nvSpPr>
          <p:spPr>
            <a:xfrm>
              <a:off x="189711" y="1892653"/>
              <a:ext cx="2523047" cy="383760"/>
            </a:xfrm>
            <a:prstGeom prst="roundRect">
              <a:avLst>
                <a:gd name="adj" fmla="val 16667"/>
              </a:avLst>
            </a:prstGeom>
            <a:solidFill>
              <a:srgbClr val="A7A7A7"/>
            </a:solidFill>
            <a:ln w="25400" cap="flat">
              <a:solidFill>
                <a:schemeClr val="lt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13" name="Shape 213"/>
            <p:cNvSpPr txBox="1"/>
            <p:nvPr/>
          </p:nvSpPr>
          <p:spPr>
            <a:xfrm>
              <a:off x="208445" y="1911388"/>
              <a:ext cx="2485580" cy="346292"/>
            </a:xfrm>
            <a:prstGeom prst="rect">
              <a:avLst/>
            </a:prstGeom>
            <a:noFill/>
            <a:ln>
              <a:noFill/>
            </a:ln>
          </p:spPr>
          <p:txBody>
            <a:bodyPr lIns="100375" tIns="0" rIns="100375" bIns="0" anchor="ctr" anchorCtr="0">
              <a:noAutofit/>
            </a:bodyPr>
            <a:lstStyle/>
            <a:p>
              <a:pPr marL="0" marR="0" lvl="0" indent="0" algn="l" rtl="0">
                <a:lnSpc>
                  <a:spcPct val="90000"/>
                </a:lnSpc>
                <a:spcBef>
                  <a:spcPts val="0"/>
                </a:spcBef>
                <a:spcAft>
                  <a:spcPts val="840"/>
                </a:spcAft>
                <a:buSzPct val="25000"/>
                <a:buNone/>
              </a:pPr>
              <a:r>
                <a:rPr lang="en-US" sz="2400" b="1" i="0" u="none" strike="noStrike" cap="none" baseline="0">
                  <a:solidFill>
                    <a:schemeClr val="lt1"/>
                  </a:solidFill>
                  <a:latin typeface="Helvetica Neue"/>
                  <a:ea typeface="Helvetica Neue"/>
                  <a:cs typeface="Helvetica Neue"/>
                  <a:sym typeface="Helvetica Neue"/>
                </a:rPr>
                <a:t>Funding</a:t>
              </a:r>
            </a:p>
          </p:txBody>
        </p:sp>
      </p:grpSp>
      <p:sp>
        <p:nvSpPr>
          <p:cNvPr id="214" name="Shape 214"/>
          <p:cNvSpPr/>
          <p:nvPr/>
        </p:nvSpPr>
        <p:spPr>
          <a:xfrm>
            <a:off x="4429001" y="4513396"/>
            <a:ext cx="619222" cy="545806"/>
          </a:xfrm>
          <a:prstGeom prst="rightArrow">
            <a:avLst>
              <a:gd name="adj1" fmla="val 50000"/>
              <a:gd name="adj2" fmla="val 50000"/>
            </a:avLst>
          </a:prstGeom>
          <a:gradFill>
            <a:gsLst>
              <a:gs pos="0">
                <a:srgbClr val="FCE9D2"/>
              </a:gs>
              <a:gs pos="100000">
                <a:schemeClr val="accent2"/>
              </a:gs>
            </a:gsLst>
            <a:lin ang="0"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rebuchet MS"/>
              <a:ea typeface="Trebuchet MS"/>
              <a:cs typeface="Trebuchet MS"/>
              <a:sym typeface="Trebuchet MS"/>
            </a:endParaRPr>
          </a:p>
        </p:txBody>
      </p:sp>
    </p:spTree>
  </p:cSld>
  <p:clrMapOvr>
    <a:masterClrMapping/>
  </p:clrMapOvr>
  <p:transition xmlns:p14="http://schemas.microsoft.com/office/powerpoint/2010/main" spd="med">
    <p:fade/>
  </p:transition>
</p:sld>
</file>

<file path=ppt/theme/theme1.xml><?xml version="1.0" encoding="utf-8"?>
<a:theme xmlns:a="http://schemas.openxmlformats.org/drawingml/2006/main" name="2_Custom Design">
  <a:themeElements>
    <a:clrScheme name="Custom 1">
      <a:dk1>
        <a:srgbClr val="000000"/>
      </a:dk1>
      <a:lt1>
        <a:srgbClr val="FFFFFF"/>
      </a:lt1>
      <a:dk2>
        <a:srgbClr val="00535D"/>
      </a:dk2>
      <a:lt2>
        <a:srgbClr val="F0F3F2"/>
      </a:lt2>
      <a:accent1>
        <a:srgbClr val="F19725"/>
      </a:accent1>
      <a:accent2>
        <a:srgbClr val="00535D"/>
      </a:accent2>
      <a:accent3>
        <a:srgbClr val="2F7E20"/>
      </a:accent3>
      <a:accent4>
        <a:srgbClr val="FFFFFF"/>
      </a:accent4>
      <a:accent5>
        <a:srgbClr val="FFFFFF"/>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1118</Words>
  <Application>Microsoft Macintosh PowerPoint</Application>
  <PresentationFormat>On-screen Show (4:3)</PresentationFormat>
  <Paragraphs>285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2_Custom Design</vt:lpstr>
      <vt:lpstr>THE NEW STRATEGIC APPROACH</vt:lpstr>
      <vt:lpstr>OVERVIEW</vt:lpstr>
      <vt:lpstr>THE THREE AREAS OF FOCUS</vt:lpstr>
      <vt:lpstr>VALUE TO AFFILIATE</vt:lpstr>
      <vt:lpstr>SNAPSHOT OF UCP’S SURVEY</vt:lpstr>
      <vt:lpstr>THE STRATEGIC SHIFT</vt:lpstr>
      <vt:lpstr>THE STRATEGIC SHIFT</vt:lpstr>
      <vt:lpstr>THE STRATEGIC SHIFT</vt:lpstr>
      <vt:lpstr>THE STRATEGIC SHIFT</vt:lpstr>
      <vt:lpstr>THE PROCESS</vt:lpstr>
      <vt:lpstr>THE PROCESS CONTD.</vt:lpstr>
      <vt:lpstr>KEYS TO SUCCESS: METRICS</vt:lpstr>
      <vt:lpstr>KEYS TO SUCCESS: METRICS</vt:lpstr>
      <vt:lpstr>KEYS TO SUCCESS: METRICS</vt:lpstr>
      <vt:lpstr>DUES STRUCTURE RECOMMENDATION</vt:lpstr>
      <vt:lpstr>DUES STRUCTURE RECOMMENDATION</vt:lpstr>
      <vt:lpstr>CURRENT DUES STRUCTURE VS.  RECOMMENDATION</vt:lpstr>
      <vt:lpstr>IMPLEMENTATION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STRATEGIC APPROACH</dc:title>
  <dc:creator>volunteer</dc:creator>
  <cp:lastModifiedBy>Anita Porco</cp:lastModifiedBy>
  <cp:revision>14</cp:revision>
  <cp:lastPrinted>2015-03-26T14:42:06Z</cp:lastPrinted>
  <dcterms:modified xsi:type="dcterms:W3CDTF">2015-03-26T16:17:34Z</dcterms:modified>
</cp:coreProperties>
</file>